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95" r:id="rId2"/>
    <p:sldId id="346" r:id="rId3"/>
    <p:sldId id="347" r:id="rId4"/>
    <p:sldId id="348" r:id="rId5"/>
    <p:sldId id="365" r:id="rId6"/>
    <p:sldId id="350" r:id="rId7"/>
    <p:sldId id="352" r:id="rId8"/>
    <p:sldId id="353" r:id="rId9"/>
    <p:sldId id="361" r:id="rId10"/>
    <p:sldId id="362" r:id="rId11"/>
    <p:sldId id="363" r:id="rId12"/>
    <p:sldId id="364" r:id="rId13"/>
    <p:sldId id="354" r:id="rId14"/>
    <p:sldId id="357" r:id="rId15"/>
    <p:sldId id="358" r:id="rId16"/>
    <p:sldId id="359" r:id="rId17"/>
    <p:sldId id="345" r:id="rId18"/>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120" autoAdjust="0"/>
  </p:normalViewPr>
  <p:slideViewPr>
    <p:cSldViewPr>
      <p:cViewPr varScale="1">
        <p:scale>
          <a:sx n="80" d="100"/>
          <a:sy n="80" d="100"/>
        </p:scale>
        <p:origin x="1522"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JPG>
</file>

<file path=ppt/media/image11.JPG>
</file>

<file path=ppt/media/image2.JP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019F1233-0ABC-4AAE-AB53-D76AF6A9EC98}" type="datetimeFigureOut">
              <a:rPr lang="en-US" smtClean="0"/>
              <a:pPr/>
              <a:t>6/14/2021</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1CDFAE99-2354-43A9-B741-C174AEC3E58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1CDFAE99-2354-43A9-B741-C174AEC3E588}" type="slidenum">
              <a:rPr lang="en-US" smtClean="0"/>
              <a:pPr/>
              <a:t>6</a:t>
            </a:fld>
            <a:endParaRPr lang="en-US"/>
          </a:p>
        </p:txBody>
      </p:sp>
    </p:spTree>
    <p:extLst>
      <p:ext uri="{BB962C8B-B14F-4D97-AF65-F5344CB8AC3E}">
        <p14:creationId xmlns:p14="http://schemas.microsoft.com/office/powerpoint/2010/main" val="35695822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56082E50-F27D-40A5-B167-970726F1DCA3}" type="datetime1">
              <a:rPr lang="en-US" smtClean="0"/>
              <a:pPr/>
              <a:t>6/14/2021</a:t>
            </a:fld>
            <a:endParaRPr lang="en-US"/>
          </a:p>
        </p:txBody>
      </p:sp>
      <p:sp>
        <p:nvSpPr>
          <p:cNvPr id="6" name="Holder 6"/>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7A1EED9D-35CB-42F6-AE57-1E02F360C1AB}" type="datetime1">
              <a:rPr lang="en-US" smtClean="0"/>
              <a:pPr/>
              <a:t>6/14/2021</a:t>
            </a:fld>
            <a:endParaRPr lang="en-US"/>
          </a:p>
        </p:txBody>
      </p:sp>
      <p:sp>
        <p:nvSpPr>
          <p:cNvPr id="6" name="Holder 6"/>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47EB6137-AA5B-4005-B2F5-7224BDBA77E9}" type="datetime1">
              <a:rPr lang="en-US" smtClean="0"/>
              <a:pPr/>
              <a:t>6/14/2021</a:t>
            </a:fld>
            <a:endParaRPr lang="en-US"/>
          </a:p>
        </p:txBody>
      </p:sp>
      <p:sp>
        <p:nvSpPr>
          <p:cNvPr id="7" name="Holder 7"/>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C207CC8-22CE-4231-8306-68CE7834191C}" type="datetime1">
              <a:rPr lang="en-US" smtClean="0"/>
              <a:pPr/>
              <a:t>6/14/2021</a:t>
            </a:fld>
            <a:endParaRPr lang="en-US"/>
          </a:p>
        </p:txBody>
      </p:sp>
      <p:sp>
        <p:nvSpPr>
          <p:cNvPr id="5" name="Holder 5"/>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3604C5F0-CD59-4ED1-BB37-AB2950136562}" type="datetime1">
              <a:rPr lang="en-US" smtClean="0"/>
              <a:pPr/>
              <a:t>6/14/2021</a:t>
            </a:fld>
            <a:endParaRPr lang="en-US"/>
          </a:p>
        </p:txBody>
      </p:sp>
      <p:sp>
        <p:nvSpPr>
          <p:cNvPr id="4" name="Holder 4"/>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46050" y="6390640"/>
            <a:ext cx="8832850" cy="309880"/>
          </a:xfrm>
          <a:custGeom>
            <a:avLst/>
            <a:gdLst/>
            <a:ahLst/>
            <a:cxnLst/>
            <a:rect l="l" t="t" r="r" b="b"/>
            <a:pathLst>
              <a:path w="8832850" h="309879">
                <a:moveTo>
                  <a:pt x="8832850" y="0"/>
                </a:moveTo>
                <a:lnTo>
                  <a:pt x="0" y="0"/>
                </a:lnTo>
                <a:lnTo>
                  <a:pt x="0" y="309880"/>
                </a:lnTo>
                <a:lnTo>
                  <a:pt x="8832850" y="309880"/>
                </a:lnTo>
                <a:close/>
              </a:path>
            </a:pathLst>
          </a:custGeom>
          <a:solidFill>
            <a:srgbClr val="8BACAD"/>
          </a:solidFill>
        </p:spPr>
        <p:txBody>
          <a:bodyPr wrap="square" lIns="0" tIns="0" rIns="0" bIns="0" rtlCol="0"/>
          <a:lstStyle/>
          <a:p>
            <a:endParaRPr/>
          </a:p>
        </p:txBody>
      </p:sp>
      <p:sp>
        <p:nvSpPr>
          <p:cNvPr id="17" name="bg object 17"/>
          <p:cNvSpPr/>
          <p:nvPr/>
        </p:nvSpPr>
        <p:spPr>
          <a:xfrm>
            <a:off x="152400" y="158750"/>
            <a:ext cx="8832850" cy="6546850"/>
          </a:xfrm>
          <a:custGeom>
            <a:avLst/>
            <a:gdLst/>
            <a:ahLst/>
            <a:cxnLst/>
            <a:rect l="l" t="t" r="r" b="b"/>
            <a:pathLst>
              <a:path w="8832850" h="6546850">
                <a:moveTo>
                  <a:pt x="4415790" y="6546850"/>
                </a:moveTo>
                <a:lnTo>
                  <a:pt x="0" y="6546850"/>
                </a:lnTo>
                <a:lnTo>
                  <a:pt x="0" y="0"/>
                </a:lnTo>
                <a:lnTo>
                  <a:pt x="8832850" y="0"/>
                </a:lnTo>
                <a:lnTo>
                  <a:pt x="8832850" y="6546850"/>
                </a:lnTo>
                <a:lnTo>
                  <a:pt x="4415790" y="6546850"/>
                </a:lnTo>
                <a:close/>
              </a:path>
            </a:pathLst>
          </a:custGeom>
          <a:ln w="9344">
            <a:solidFill>
              <a:srgbClr val="7A9798"/>
            </a:solidFill>
          </a:ln>
        </p:spPr>
        <p:txBody>
          <a:bodyPr wrap="square" lIns="0" tIns="0" rIns="0" bIns="0" rtlCol="0"/>
          <a:lstStyle/>
          <a:p>
            <a:endParaRPr/>
          </a:p>
        </p:txBody>
      </p:sp>
      <p:sp>
        <p:nvSpPr>
          <p:cNvPr id="2" name="Holder 2"/>
          <p:cNvSpPr>
            <a:spLocks noGrp="1"/>
          </p:cNvSpPr>
          <p:nvPr>
            <p:ph type="title"/>
          </p:nvPr>
        </p:nvSpPr>
        <p:spPr>
          <a:xfrm>
            <a:off x="670559" y="346709"/>
            <a:ext cx="7802880" cy="391159"/>
          </a:xfrm>
          <a:prstGeom prst="rect">
            <a:avLst/>
          </a:prstGeom>
        </p:spPr>
        <p:txBody>
          <a:bodyPr wrap="square" lIns="0" tIns="0" rIns="0" bIns="0">
            <a:spAutoFit/>
          </a:bodyPr>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a:xfrm>
            <a:off x="762000" y="1828800"/>
            <a:ext cx="7471409" cy="38100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82270" y="6458416"/>
            <a:ext cx="3950970" cy="196215"/>
          </a:xfrm>
          <a:prstGeom prst="rect">
            <a:avLst/>
          </a:prstGeom>
        </p:spPr>
        <p:txBody>
          <a:bodyPr wrap="square" lIns="0" tIns="0" rIns="0" bIns="0">
            <a:spAutoFit/>
          </a:bodyPr>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59E0CED8-6FDB-49B7-B0A8-9CB92157D08E}" type="datetime1">
              <a:rPr lang="en-US" smtClean="0"/>
              <a:pPr/>
              <a:t>6/14/2021</a:t>
            </a:fld>
            <a:endParaRPr lang="en-US"/>
          </a:p>
        </p:txBody>
      </p:sp>
      <p:sp>
        <p:nvSpPr>
          <p:cNvPr id="6" name="Holder 6"/>
          <p:cNvSpPr>
            <a:spLocks noGrp="1"/>
          </p:cNvSpPr>
          <p:nvPr>
            <p:ph type="sldNum" sz="quarter" idx="7"/>
          </p:nvPr>
        </p:nvSpPr>
        <p:spPr>
          <a:xfrm>
            <a:off x="8459469" y="6430208"/>
            <a:ext cx="302259" cy="252729"/>
          </a:xfrm>
          <a:prstGeom prst="rect">
            <a:avLst/>
          </a:prstGeom>
        </p:spPr>
        <p:txBody>
          <a:bodyPr wrap="square" lIns="0" tIns="0" rIns="0" bIns="0">
            <a:spAutoFit/>
          </a:bodyPr>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hd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4800" y="304800"/>
            <a:ext cx="8305800" cy="1490152"/>
          </a:xfrm>
          <a:prstGeom prst="rect">
            <a:avLst/>
          </a:prstGeom>
        </p:spPr>
        <p:txBody>
          <a:bodyPr vert="horz" wrap="square" lIns="0" tIns="12700" rIns="0" bIns="0" rtlCol="0">
            <a:spAutoFit/>
          </a:bodyPr>
          <a:lstStyle/>
          <a:p>
            <a:pPr marL="12700" algn="ctr">
              <a:lnSpc>
                <a:spcPct val="100000"/>
              </a:lnSpc>
              <a:spcBef>
                <a:spcPts val="100"/>
              </a:spcBef>
            </a:pPr>
            <a:r>
              <a:rPr lang="en-US" sz="3200" b="1" dirty="0">
                <a:solidFill>
                  <a:srgbClr val="000000"/>
                </a:solidFill>
                <a:latin typeface="Times New Roman" pitchFamily="18" charset="0"/>
                <a:cs typeface="Times New Roman" pitchFamily="18" charset="0"/>
              </a:rPr>
              <a:t>Pre-Submission Seminar</a:t>
            </a:r>
            <a:br>
              <a:rPr lang="en-US" sz="3200" b="1" dirty="0">
                <a:solidFill>
                  <a:srgbClr val="000000"/>
                </a:solidFill>
                <a:latin typeface="Times New Roman" pitchFamily="18" charset="0"/>
                <a:cs typeface="Times New Roman" pitchFamily="18" charset="0"/>
              </a:rPr>
            </a:br>
            <a:r>
              <a:rPr lang="en-US" sz="3200" b="1" dirty="0">
                <a:solidFill>
                  <a:srgbClr val="000000"/>
                </a:solidFill>
                <a:latin typeface="Times New Roman" pitchFamily="18" charset="0"/>
                <a:cs typeface="Times New Roman" pitchFamily="18" charset="0"/>
              </a:rPr>
              <a:t>on</a:t>
            </a:r>
            <a:br>
              <a:rPr lang="en-US" sz="3200" b="1" dirty="0">
                <a:solidFill>
                  <a:srgbClr val="000000"/>
                </a:solidFill>
                <a:latin typeface="Times New Roman" pitchFamily="18" charset="0"/>
                <a:cs typeface="Times New Roman" pitchFamily="18" charset="0"/>
              </a:rPr>
            </a:br>
            <a:r>
              <a:rPr lang="en-US" sz="3200" b="1" dirty="0">
                <a:solidFill>
                  <a:srgbClr val="000000"/>
                </a:solidFill>
                <a:latin typeface="Calibri"/>
              </a:rPr>
              <a:t> </a:t>
            </a:r>
            <a:r>
              <a:rPr lang="en-US" sz="3200" b="1" dirty="0">
                <a:solidFill>
                  <a:srgbClr val="0000FF"/>
                </a:solidFill>
                <a:latin typeface="Calibri"/>
              </a:rPr>
              <a:t>Web Based Library Management System</a:t>
            </a:r>
            <a:endParaRPr sz="3200" dirty="0">
              <a:solidFill>
                <a:srgbClr val="0000FF"/>
              </a:solidFill>
              <a:latin typeface="Times New Roman" pitchFamily="18" charset="0"/>
              <a:cs typeface="Times New Roman" pitchFamily="18" charset="0"/>
            </a:endParaRPr>
          </a:p>
        </p:txBody>
      </p:sp>
      <p:sp>
        <p:nvSpPr>
          <p:cNvPr id="9" name="CustomShape 2"/>
          <p:cNvSpPr/>
          <p:nvPr/>
        </p:nvSpPr>
        <p:spPr>
          <a:xfrm>
            <a:off x="304800" y="3352800"/>
            <a:ext cx="3378240" cy="1230840"/>
          </a:xfrm>
          <a:prstGeom prst="rect">
            <a:avLst/>
          </a:prstGeom>
          <a:noFill/>
          <a:ln>
            <a:noFill/>
          </a:ln>
        </p:spPr>
        <p:txBody>
          <a:bodyPr lIns="90000" tIns="45000" rIns="90000" bIns="45000"/>
          <a:lstStyle/>
          <a:p>
            <a:pPr>
              <a:lnSpc>
                <a:spcPct val="100000"/>
              </a:lnSpc>
            </a:pPr>
            <a:r>
              <a:rPr lang="en-IN" dirty="0">
                <a:solidFill>
                  <a:srgbClr val="000000"/>
                </a:solidFill>
                <a:latin typeface="Arial"/>
              </a:rPr>
              <a:t>        </a:t>
            </a:r>
            <a:r>
              <a:rPr lang="en-IN" sz="2000" dirty="0">
                <a:solidFill>
                  <a:srgbClr val="000000"/>
                </a:solidFill>
                <a:latin typeface="Arial"/>
              </a:rPr>
              <a:t>  </a:t>
            </a:r>
            <a:r>
              <a:rPr lang="en-IN" sz="2000" b="1" dirty="0">
                <a:solidFill>
                  <a:srgbClr val="000000"/>
                </a:solidFill>
                <a:latin typeface="Arial"/>
              </a:rPr>
              <a:t> Presented By</a:t>
            </a:r>
            <a:endParaRPr dirty="0"/>
          </a:p>
          <a:p>
            <a:pPr>
              <a:lnSpc>
                <a:spcPct val="100000"/>
              </a:lnSpc>
            </a:pPr>
            <a:endParaRPr dirty="0"/>
          </a:p>
          <a:p>
            <a:pPr>
              <a:lnSpc>
                <a:spcPct val="100000"/>
              </a:lnSpc>
            </a:pPr>
            <a:r>
              <a:rPr lang="en-IN" sz="2000" b="1" dirty="0">
                <a:solidFill>
                  <a:srgbClr val="000000"/>
                </a:solidFill>
                <a:latin typeface="Arial"/>
              </a:rPr>
              <a:t>         </a:t>
            </a:r>
            <a:r>
              <a:rPr lang="en-IN" sz="2000" b="1" dirty="0">
                <a:solidFill>
                  <a:srgbClr val="0000FF"/>
                </a:solidFill>
                <a:latin typeface="Arial"/>
              </a:rPr>
              <a:t>Pankaj Bankar</a:t>
            </a:r>
            <a:endParaRPr dirty="0">
              <a:solidFill>
                <a:srgbClr val="0000FF"/>
              </a:solidFill>
            </a:endParaRPr>
          </a:p>
        </p:txBody>
      </p:sp>
      <p:sp>
        <p:nvSpPr>
          <p:cNvPr id="12" name="CustomShape 3"/>
          <p:cNvSpPr/>
          <p:nvPr/>
        </p:nvSpPr>
        <p:spPr>
          <a:xfrm>
            <a:off x="4724220" y="3343275"/>
            <a:ext cx="2064600" cy="1222560"/>
          </a:xfrm>
          <a:prstGeom prst="rect">
            <a:avLst/>
          </a:prstGeom>
          <a:noFill/>
          <a:ln>
            <a:noFill/>
          </a:ln>
        </p:spPr>
        <p:txBody>
          <a:bodyPr wrap="none" lIns="90000" tIns="45000" rIns="90000" bIns="45000"/>
          <a:lstStyle/>
          <a:p>
            <a:pPr>
              <a:lnSpc>
                <a:spcPct val="100000"/>
              </a:lnSpc>
            </a:pPr>
            <a:r>
              <a:rPr lang="en-IN" sz="2000" b="1" dirty="0">
                <a:solidFill>
                  <a:srgbClr val="0000FF"/>
                </a:solidFill>
                <a:latin typeface="Arial"/>
              </a:rPr>
              <a:t>       		 </a:t>
            </a:r>
            <a:r>
              <a:rPr lang="en-IN" sz="2000" b="1" dirty="0">
                <a:solidFill>
                  <a:srgbClr val="000000"/>
                </a:solidFill>
                <a:latin typeface="Arial"/>
              </a:rPr>
              <a:t>Guided By</a:t>
            </a:r>
            <a:endParaRPr dirty="0"/>
          </a:p>
          <a:p>
            <a:pPr>
              <a:lnSpc>
                <a:spcPct val="100000"/>
              </a:lnSpc>
            </a:pPr>
            <a:endParaRPr dirty="0"/>
          </a:p>
          <a:p>
            <a:pPr>
              <a:lnSpc>
                <a:spcPct val="100000"/>
              </a:lnSpc>
            </a:pPr>
            <a:r>
              <a:rPr lang="en-IN" sz="2000" b="1" dirty="0">
                <a:solidFill>
                  <a:srgbClr val="0000FF"/>
                </a:solidFill>
                <a:latin typeface="Arial"/>
              </a:rPr>
              <a:t> </a:t>
            </a:r>
            <a:r>
              <a:rPr lang="en-US" sz="2000" b="1" dirty="0">
                <a:solidFill>
                  <a:srgbClr val="0000FF"/>
                </a:solidFill>
                <a:latin typeface="Arial"/>
              </a:rPr>
              <a:t>Asst. Prof. </a:t>
            </a:r>
            <a:r>
              <a:rPr lang="en-US" sz="2000" b="1" dirty="0" err="1">
                <a:solidFill>
                  <a:srgbClr val="0000FF"/>
                </a:solidFill>
                <a:latin typeface="Arial"/>
              </a:rPr>
              <a:t>Ratnesh</a:t>
            </a:r>
            <a:r>
              <a:rPr lang="en-US" sz="2000" b="1" dirty="0">
                <a:solidFill>
                  <a:srgbClr val="0000FF"/>
                </a:solidFill>
                <a:latin typeface="Arial"/>
              </a:rPr>
              <a:t> K. Choudhary</a:t>
            </a:r>
            <a:endParaRPr dirty="0">
              <a:solidFill>
                <a:srgbClr val="0000FF"/>
              </a:solidFill>
            </a:endParaRPr>
          </a:p>
        </p:txBody>
      </p:sp>
      <p:sp>
        <p:nvSpPr>
          <p:cNvPr id="13" name="CustomShape 5"/>
          <p:cNvSpPr/>
          <p:nvPr/>
        </p:nvSpPr>
        <p:spPr>
          <a:xfrm>
            <a:off x="1447800" y="4876800"/>
            <a:ext cx="6629040" cy="397800"/>
          </a:xfrm>
          <a:prstGeom prst="rect">
            <a:avLst/>
          </a:prstGeom>
          <a:noFill/>
          <a:ln>
            <a:noFill/>
          </a:ln>
        </p:spPr>
        <p:txBody>
          <a:bodyPr lIns="90000" tIns="45000" rIns="90000" bIns="45000"/>
          <a:lstStyle/>
          <a:p>
            <a:pPr>
              <a:lnSpc>
                <a:spcPct val="100000"/>
              </a:lnSpc>
            </a:pPr>
            <a:r>
              <a:rPr lang="en-IN" sz="2200" b="1" dirty="0">
                <a:solidFill>
                  <a:srgbClr val="000000"/>
                </a:solidFill>
                <a:latin typeface="Arial"/>
              </a:rPr>
              <a:t>Department of Computer Science &amp; Engineering</a:t>
            </a:r>
            <a:endParaRPr/>
          </a:p>
        </p:txBody>
      </p:sp>
      <p:sp>
        <p:nvSpPr>
          <p:cNvPr id="14" name="CustomShape 4"/>
          <p:cNvSpPr/>
          <p:nvPr/>
        </p:nvSpPr>
        <p:spPr>
          <a:xfrm>
            <a:off x="457200" y="5334000"/>
            <a:ext cx="8229600" cy="914400"/>
          </a:xfrm>
          <a:prstGeom prst="rect">
            <a:avLst/>
          </a:prstGeom>
          <a:noFill/>
          <a:ln>
            <a:noFill/>
          </a:ln>
        </p:spPr>
        <p:txBody>
          <a:bodyPr lIns="90000" tIns="45000" rIns="90000" bIns="45000"/>
          <a:lstStyle/>
          <a:p>
            <a:pPr algn="ctr">
              <a:lnSpc>
                <a:spcPct val="93000"/>
              </a:lnSpc>
            </a:pPr>
            <a:r>
              <a:rPr lang="en-IN" sz="2200" b="1" dirty="0">
                <a:solidFill>
                  <a:srgbClr val="000000"/>
                </a:solidFill>
                <a:latin typeface="Perpetua"/>
                <a:ea typeface="DejaVu Sans"/>
              </a:rPr>
              <a:t>      </a:t>
            </a:r>
            <a:r>
              <a:rPr lang="en-IN" sz="2000" b="1" dirty="0">
                <a:solidFill>
                  <a:srgbClr val="000000"/>
                </a:solidFill>
                <a:latin typeface="Times New Roman" pitchFamily="18" charset="0"/>
                <a:ea typeface="DejaVu Sans"/>
                <a:cs typeface="Times New Roman" pitchFamily="18" charset="0"/>
              </a:rPr>
              <a:t>S. B. JAIN INSTITUTE OF TECHNOLOGY MANAGEMENT AND RESEARCH,NAGPUR</a:t>
            </a:r>
          </a:p>
          <a:p>
            <a:pPr algn="ctr">
              <a:lnSpc>
                <a:spcPct val="93000"/>
              </a:lnSpc>
            </a:pPr>
            <a:r>
              <a:rPr lang="en-IN" sz="2000" b="1" dirty="0">
                <a:solidFill>
                  <a:srgbClr val="000000"/>
                </a:solidFill>
                <a:latin typeface="Times New Roman" pitchFamily="18" charset="0"/>
                <a:cs typeface="Times New Roman" pitchFamily="18" charset="0"/>
              </a:rPr>
              <a:t>An Autonomous Institute, Affiliated to RTMNU, Nagpur</a:t>
            </a:r>
            <a:endParaRPr sz="2000" dirty="0">
              <a:latin typeface="Times New Roman" pitchFamily="18" charset="0"/>
              <a:cs typeface="Times New Roman" pitchFamily="18" charset="0"/>
            </a:endParaRPr>
          </a:p>
        </p:txBody>
      </p:sp>
      <p:pic>
        <p:nvPicPr>
          <p:cNvPr id="1026" name="Picture 2" descr="C:\Users\PROJECT LAB\Desktop\College LOGO.png"/>
          <p:cNvPicPr>
            <a:picLocks noChangeAspect="1" noChangeArrowheads="1"/>
          </p:cNvPicPr>
          <p:nvPr/>
        </p:nvPicPr>
        <p:blipFill>
          <a:blip r:embed="rId2"/>
          <a:srcRect/>
          <a:stretch>
            <a:fillRect/>
          </a:stretch>
        </p:blipFill>
        <p:spPr bwMode="auto">
          <a:xfrm>
            <a:off x="3810000" y="2057400"/>
            <a:ext cx="1466850" cy="1703803"/>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4ADC26-B198-496F-B553-3997101E24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228600"/>
            <a:ext cx="8153400" cy="3439159"/>
          </a:xfrm>
          <a:prstGeom prst="rect">
            <a:avLst/>
          </a:prstGeom>
          <a:ln w="12700">
            <a:solidFill>
              <a:schemeClr val="tx1"/>
            </a:solidFill>
          </a:ln>
        </p:spPr>
      </p:pic>
      <p:pic>
        <p:nvPicPr>
          <p:cNvPr id="11" name="Picture 10">
            <a:extLst>
              <a:ext uri="{FF2B5EF4-FFF2-40B4-BE49-F238E27FC236}">
                <a16:creationId xmlns:a16="http://schemas.microsoft.com/office/drawing/2014/main" id="{A11FCCE6-0778-4E85-81A7-C5B539286B7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5400" y="3810000"/>
            <a:ext cx="7467600" cy="2514600"/>
          </a:xfrm>
          <a:prstGeom prst="rect">
            <a:avLst/>
          </a:prstGeom>
          <a:ln w="12700">
            <a:solidFill>
              <a:schemeClr val="tx1"/>
            </a:solidFill>
          </a:ln>
        </p:spPr>
      </p:pic>
    </p:spTree>
    <p:extLst>
      <p:ext uri="{BB962C8B-B14F-4D97-AF65-F5344CB8AC3E}">
        <p14:creationId xmlns:p14="http://schemas.microsoft.com/office/powerpoint/2010/main" val="9686235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E223547-38A3-4674-806E-F91DAFEEA1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842" y="304800"/>
            <a:ext cx="8680316" cy="4648200"/>
          </a:xfrm>
          <a:prstGeom prst="rect">
            <a:avLst/>
          </a:prstGeom>
          <a:ln w="12700">
            <a:solidFill>
              <a:schemeClr val="tx1"/>
            </a:solidFill>
          </a:ln>
        </p:spPr>
      </p:pic>
    </p:spTree>
    <p:extLst>
      <p:ext uri="{BB962C8B-B14F-4D97-AF65-F5344CB8AC3E}">
        <p14:creationId xmlns:p14="http://schemas.microsoft.com/office/powerpoint/2010/main" val="1201861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8A3C40-D61D-4947-8082-6773F3422C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304800"/>
            <a:ext cx="8686800" cy="3352800"/>
          </a:xfrm>
          <a:prstGeom prst="rect">
            <a:avLst/>
          </a:prstGeom>
          <a:solidFill>
            <a:srgbClr val="FFFFFF">
              <a:shade val="85000"/>
            </a:srgbClr>
          </a:solidFill>
          <a:ln w="19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A7430ABF-1FCB-4E53-93D8-D3EEE26A78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3886200"/>
            <a:ext cx="8305800" cy="2362200"/>
          </a:xfrm>
          <a:prstGeom prst="rect">
            <a:avLst/>
          </a:prstGeom>
          <a:ln w="19050">
            <a:solidFill>
              <a:schemeClr val="tx1"/>
            </a:solidFill>
          </a:ln>
        </p:spPr>
      </p:pic>
    </p:spTree>
    <p:extLst>
      <p:ext uri="{BB962C8B-B14F-4D97-AF65-F5344CB8AC3E}">
        <p14:creationId xmlns:p14="http://schemas.microsoft.com/office/powerpoint/2010/main" val="3450378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ustomShape 1"/>
          <p:cNvSpPr/>
          <p:nvPr/>
        </p:nvSpPr>
        <p:spPr>
          <a:xfrm>
            <a:off x="457200" y="274680"/>
            <a:ext cx="8226277" cy="63972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Technology Used</a:t>
            </a:r>
            <a:endParaRPr sz="3200">
              <a:latin typeface="Times New Roman" pitchFamily="18" charset="0"/>
              <a:cs typeface="Times New Roman" pitchFamily="18" charset="0"/>
            </a:endParaRPr>
          </a:p>
        </p:txBody>
      </p:sp>
      <p:sp>
        <p:nvSpPr>
          <p:cNvPr id="153" name="CustomShape 2"/>
          <p:cNvSpPr/>
          <p:nvPr/>
        </p:nvSpPr>
        <p:spPr>
          <a:xfrm>
            <a:off x="457200" y="1143000"/>
            <a:ext cx="8226277" cy="4521600"/>
          </a:xfrm>
          <a:prstGeom prst="rect">
            <a:avLst/>
          </a:prstGeom>
          <a:noFill/>
          <a:ln>
            <a:noFill/>
          </a:ln>
        </p:spPr>
        <p:txBody>
          <a:bodyPr lIns="90000" tIns="45000" rIns="90000" bIns="45000"/>
          <a:lstStyle/>
          <a:p>
            <a:pPr>
              <a:lnSpc>
                <a:spcPct val="100000"/>
              </a:lnSpc>
              <a:buFont typeface="Arial"/>
              <a:buChar char="•"/>
            </a:pPr>
            <a:r>
              <a:rPr lang="en-US" sz="3200" dirty="0">
                <a:solidFill>
                  <a:srgbClr val="0000FF"/>
                </a:solidFill>
                <a:latin typeface="Cambria"/>
                <a:ea typeface="DejaVu Sans"/>
              </a:rPr>
              <a:t>Front End:</a:t>
            </a:r>
          </a:p>
          <a:p>
            <a:pPr>
              <a:lnSpc>
                <a:spcPct val="100000"/>
              </a:lnSpc>
            </a:pPr>
            <a:r>
              <a:rPr lang="en-US" sz="2400" dirty="0">
                <a:solidFill>
                  <a:srgbClr val="0000FF"/>
                </a:solidFill>
                <a:latin typeface="Cambria"/>
                <a:ea typeface="DejaVu Sans"/>
              </a:rPr>
              <a:t>	</a:t>
            </a:r>
            <a:r>
              <a:rPr lang="en-US" sz="2400" dirty="0">
                <a:solidFill>
                  <a:srgbClr val="FF0000"/>
                </a:solidFill>
                <a:latin typeface="Cambria"/>
                <a:ea typeface="DejaVu Sans"/>
              </a:rPr>
              <a:t>HTML, Java, CSS</a:t>
            </a:r>
            <a:endParaRPr lang="en-US" sz="2400" dirty="0">
              <a:solidFill>
                <a:srgbClr val="0000FF"/>
              </a:solidFill>
              <a:latin typeface="Cambria"/>
              <a:ea typeface="DejaVu Sans"/>
            </a:endParaRPr>
          </a:p>
          <a:p>
            <a:pPr>
              <a:lnSpc>
                <a:spcPct val="100000"/>
              </a:lnSpc>
              <a:buFont typeface="Arial"/>
              <a:buChar char="•"/>
            </a:pPr>
            <a:endParaRPr lang="en-US" sz="3200" dirty="0">
              <a:solidFill>
                <a:srgbClr val="0000FF"/>
              </a:solidFill>
              <a:latin typeface="Cambria"/>
              <a:ea typeface="DejaVu Sans"/>
            </a:endParaRPr>
          </a:p>
          <a:p>
            <a:pPr>
              <a:lnSpc>
                <a:spcPct val="100000"/>
              </a:lnSpc>
              <a:buFont typeface="Arial"/>
              <a:buChar char="•"/>
            </a:pPr>
            <a:r>
              <a:rPr lang="en-US" sz="3200" dirty="0">
                <a:solidFill>
                  <a:srgbClr val="0000FF"/>
                </a:solidFill>
                <a:latin typeface="Cambria"/>
                <a:ea typeface="DejaVu Sans"/>
              </a:rPr>
              <a:t>Back End:</a:t>
            </a:r>
          </a:p>
          <a:p>
            <a:pPr>
              <a:lnSpc>
                <a:spcPct val="100000"/>
              </a:lnSpc>
            </a:pPr>
            <a:r>
              <a:rPr lang="en-US" sz="3200" dirty="0">
                <a:solidFill>
                  <a:srgbClr val="0000FF"/>
                </a:solidFill>
                <a:latin typeface="Cambria"/>
                <a:ea typeface="DejaVu Sans"/>
              </a:rPr>
              <a:t> </a:t>
            </a:r>
            <a:r>
              <a:rPr lang="en-US" sz="3200" dirty="0">
                <a:solidFill>
                  <a:srgbClr val="FF0000"/>
                </a:solidFill>
                <a:latin typeface="Cambria"/>
                <a:ea typeface="DejaVu Sans"/>
              </a:rPr>
              <a:t>PHP, Boos Strap .</a:t>
            </a:r>
            <a:endParaRPr lang="en-US" sz="3200" dirty="0">
              <a:solidFill>
                <a:srgbClr val="0000FF"/>
              </a:solidFill>
              <a:latin typeface="Cambria"/>
              <a:ea typeface="DejaVu Sans"/>
            </a:endParaRPr>
          </a:p>
          <a:p>
            <a:pPr>
              <a:lnSpc>
                <a:spcPct val="100000"/>
              </a:lnSpc>
            </a:pPr>
            <a:endParaRPr lang="en-US" sz="3200" dirty="0">
              <a:solidFill>
                <a:srgbClr val="0000FF"/>
              </a:solidFill>
              <a:latin typeface="Cambria"/>
              <a:ea typeface="DejaVu Sans"/>
            </a:endParaRPr>
          </a:p>
          <a:p>
            <a:pPr>
              <a:lnSpc>
                <a:spcPct val="100000"/>
              </a:lnSpc>
              <a:buFont typeface="Arial"/>
              <a:buChar char="•"/>
            </a:pPr>
            <a:r>
              <a:rPr lang="en-US" sz="3200" dirty="0">
                <a:solidFill>
                  <a:srgbClr val="0000FF"/>
                </a:solidFill>
                <a:latin typeface="Cambria"/>
                <a:ea typeface="DejaVu Sans"/>
              </a:rPr>
              <a:t>IDE: </a:t>
            </a:r>
            <a:r>
              <a:rPr lang="en-US" sz="3200" dirty="0">
                <a:solidFill>
                  <a:srgbClr val="FF0000"/>
                </a:solidFill>
                <a:latin typeface="Cambria"/>
                <a:ea typeface="DejaVu Sans"/>
              </a:rPr>
              <a:t>XAMPP Server</a:t>
            </a:r>
            <a:endParaRPr dirty="0">
              <a:solidFill>
                <a:srgbClr val="FF0000"/>
              </a:solidFill>
            </a:endParaRPr>
          </a:p>
        </p:txBody>
      </p:sp>
      <p:sp>
        <p:nvSpPr>
          <p:cNvPr id="154"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55"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393A6E2F-F190-4D2E-9D17-8A3F64F2E6CC}" type="slidenum">
              <a:rPr lang="en-IN">
                <a:solidFill>
                  <a:srgbClr val="8B8B8B"/>
                </a:solidFill>
                <a:latin typeface="Cambria"/>
                <a:ea typeface="DejaVu Sans"/>
              </a:rPr>
              <a:pPr>
                <a:lnSpc>
                  <a:spcPct val="100000"/>
                </a:lnSpc>
              </a:pPr>
              <a:t>13</a:t>
            </a:fld>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CustomShape 1"/>
          <p:cNvSpPr/>
          <p:nvPr/>
        </p:nvSpPr>
        <p:spPr>
          <a:xfrm>
            <a:off x="410400" y="0"/>
            <a:ext cx="8226277" cy="113868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Advantages &amp; Applications</a:t>
            </a:r>
            <a:endParaRPr sz="3200">
              <a:latin typeface="Times New Roman" pitchFamily="18" charset="0"/>
              <a:cs typeface="Times New Roman" pitchFamily="18" charset="0"/>
            </a:endParaRPr>
          </a:p>
        </p:txBody>
      </p:sp>
      <p:sp>
        <p:nvSpPr>
          <p:cNvPr id="167" name="CustomShape 2"/>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68" name="CustomShape 3"/>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16400EEE-C202-420C-880F-2D7F6758A4E0}" type="slidenum">
              <a:rPr lang="en-IN">
                <a:solidFill>
                  <a:srgbClr val="8B8B8B"/>
                </a:solidFill>
                <a:latin typeface="Cambria"/>
                <a:ea typeface="DejaVu Sans"/>
              </a:rPr>
              <a:pPr>
                <a:lnSpc>
                  <a:spcPct val="100000"/>
                </a:lnSpc>
              </a:pPr>
              <a:t>14</a:t>
            </a:fld>
            <a:endParaRPr/>
          </a:p>
        </p:txBody>
      </p:sp>
      <p:sp>
        <p:nvSpPr>
          <p:cNvPr id="2" name="TextBox 1">
            <a:extLst>
              <a:ext uri="{FF2B5EF4-FFF2-40B4-BE49-F238E27FC236}">
                <a16:creationId xmlns:a16="http://schemas.microsoft.com/office/drawing/2014/main" id="{97BCB9D5-2280-4043-90F8-CA999069AD18}"/>
              </a:ext>
            </a:extLst>
          </p:cNvPr>
          <p:cNvSpPr txBox="1"/>
          <p:nvPr/>
        </p:nvSpPr>
        <p:spPr>
          <a:xfrm>
            <a:off x="228600" y="1138680"/>
            <a:ext cx="8619092" cy="5309146"/>
          </a:xfrm>
          <a:prstGeom prst="rect">
            <a:avLst/>
          </a:prstGeom>
          <a:noFill/>
        </p:spPr>
        <p:txBody>
          <a:bodyPr wrap="square" rtlCol="0">
            <a:spAutoFit/>
          </a:bodyPr>
          <a:lstStyle/>
          <a:p>
            <a:pPr marL="285750" indent="-285750" algn="l">
              <a:lnSpc>
                <a:spcPct val="150000"/>
              </a:lnSpc>
              <a:buFont typeface="Wingdings" panose="05000000000000000000" pitchFamily="2" charset="2"/>
              <a:buChar char="v"/>
            </a:pPr>
            <a:r>
              <a:rPr lang="en-US" b="0" i="0" dirty="0">
                <a:solidFill>
                  <a:srgbClr val="202124"/>
                </a:solidFill>
                <a:effectLst/>
                <a:latin typeface="arial" panose="020B0604020202020204" pitchFamily="34" charset="0"/>
              </a:rPr>
              <a:t>It is user-friendly </a:t>
            </a:r>
            <a:r>
              <a:rPr lang="en-US" b="1" i="0" dirty="0">
                <a:solidFill>
                  <a:srgbClr val="202124"/>
                </a:solidFill>
                <a:effectLst/>
                <a:latin typeface="arial" panose="020B0604020202020204" pitchFamily="34" charset="0"/>
              </a:rPr>
              <a:t>software</a:t>
            </a:r>
            <a:r>
              <a:rPr lang="en-US" b="0" i="0" dirty="0">
                <a:solidFill>
                  <a:srgbClr val="202124"/>
                </a:solidFill>
                <a:effectLst/>
                <a:latin typeface="arial" panose="020B0604020202020204" pitchFamily="34" charset="0"/>
              </a:rPr>
              <a:t>.</a:t>
            </a:r>
          </a:p>
          <a:p>
            <a:pPr marL="285750" indent="-285750" algn="l">
              <a:lnSpc>
                <a:spcPct val="150000"/>
              </a:lnSpc>
              <a:buFont typeface="Wingdings" panose="05000000000000000000" pitchFamily="2" charset="2"/>
              <a:buChar char="v"/>
            </a:pPr>
            <a:r>
              <a:rPr lang="en-US" b="0" i="0" dirty="0">
                <a:solidFill>
                  <a:srgbClr val="202124"/>
                </a:solidFill>
                <a:effectLst/>
                <a:latin typeface="arial" panose="020B0604020202020204" pitchFamily="34" charset="0"/>
              </a:rPr>
              <a:t>It is cost-effective and easy to install.</a:t>
            </a:r>
          </a:p>
          <a:p>
            <a:pPr marL="285750" indent="-285750" algn="l">
              <a:lnSpc>
                <a:spcPct val="150000"/>
              </a:lnSpc>
              <a:buFont typeface="Wingdings" panose="05000000000000000000" pitchFamily="2" charset="2"/>
              <a:buChar char="v"/>
            </a:pPr>
            <a:r>
              <a:rPr lang="en-US" b="0" i="0" dirty="0">
                <a:solidFill>
                  <a:srgbClr val="202124"/>
                </a:solidFill>
                <a:effectLst/>
                <a:latin typeface="arial" panose="020B0604020202020204" pitchFamily="34" charset="0"/>
              </a:rPr>
              <a:t>It helps in maintaining records.</a:t>
            </a:r>
          </a:p>
          <a:p>
            <a:pPr marL="285750" indent="-285750" algn="l">
              <a:lnSpc>
                <a:spcPct val="150000"/>
              </a:lnSpc>
              <a:buFont typeface="Wingdings" panose="05000000000000000000" pitchFamily="2" charset="2"/>
              <a:buChar char="v"/>
            </a:pPr>
            <a:r>
              <a:rPr lang="en-US" b="0" i="0" dirty="0">
                <a:solidFill>
                  <a:srgbClr val="202124"/>
                </a:solidFill>
                <a:effectLst/>
                <a:latin typeface="arial" panose="020B0604020202020204" pitchFamily="34" charset="0"/>
              </a:rPr>
              <a:t>One can track any information through this </a:t>
            </a:r>
            <a:r>
              <a:rPr lang="en-US" b="1" i="0" dirty="0">
                <a:solidFill>
                  <a:srgbClr val="202124"/>
                </a:solidFill>
                <a:effectLst/>
                <a:latin typeface="arial" panose="020B0604020202020204" pitchFamily="34" charset="0"/>
              </a:rPr>
              <a:t>system</a:t>
            </a:r>
            <a:r>
              <a:rPr lang="en-US" b="0" i="0" dirty="0">
                <a:solidFill>
                  <a:srgbClr val="202124"/>
                </a:solidFill>
                <a:effectLst/>
                <a:latin typeface="arial" panose="020B0604020202020204" pitchFamily="34" charset="0"/>
              </a:rPr>
              <a:t>.</a:t>
            </a:r>
          </a:p>
          <a:p>
            <a:pPr marL="285750" indent="-285750" algn="l">
              <a:lnSpc>
                <a:spcPct val="150000"/>
              </a:lnSpc>
              <a:buFont typeface="Wingdings" panose="05000000000000000000" pitchFamily="2" charset="2"/>
              <a:buChar char="v"/>
            </a:pPr>
            <a:r>
              <a:rPr lang="en-US" b="0" i="0" dirty="0">
                <a:solidFill>
                  <a:srgbClr val="202124"/>
                </a:solidFill>
                <a:effectLst/>
                <a:latin typeface="arial" panose="020B0604020202020204" pitchFamily="34" charset="0"/>
              </a:rPr>
              <a:t>It increases the efficiency.</a:t>
            </a:r>
          </a:p>
          <a:p>
            <a:pPr marL="285750" indent="-285750" algn="l">
              <a:lnSpc>
                <a:spcPct val="150000"/>
              </a:lnSpc>
              <a:buFont typeface="Wingdings" panose="05000000000000000000" pitchFamily="2" charset="2"/>
              <a:buChar char="v"/>
            </a:pPr>
            <a:r>
              <a:rPr lang="en-US" b="0" i="0" dirty="0">
                <a:solidFill>
                  <a:srgbClr val="202124"/>
                </a:solidFill>
                <a:effectLst/>
                <a:latin typeface="arial" panose="020B0604020202020204" pitchFamily="34" charset="0"/>
              </a:rPr>
              <a:t>It saves human effort and time.</a:t>
            </a:r>
          </a:p>
          <a:p>
            <a:pPr marL="285750" indent="-285750" algn="l">
              <a:lnSpc>
                <a:spcPct val="150000"/>
              </a:lnSpc>
              <a:buFont typeface="Wingdings" panose="05000000000000000000" pitchFamily="2" charset="2"/>
              <a:buChar char="v"/>
            </a:pPr>
            <a:r>
              <a:rPr lang="en-US" b="0" i="0" dirty="0">
                <a:solidFill>
                  <a:srgbClr val="202124"/>
                </a:solidFill>
                <a:effectLst/>
                <a:latin typeface="arial" panose="020B0604020202020204" pitchFamily="34" charset="0"/>
              </a:rPr>
              <a:t>It reduces the chances of error.</a:t>
            </a:r>
          </a:p>
          <a:p>
            <a:pPr marL="285750" indent="-285750" algn="l">
              <a:lnSpc>
                <a:spcPct val="150000"/>
              </a:lnSpc>
              <a:buFont typeface="Wingdings" panose="05000000000000000000" pitchFamily="2" charset="2"/>
              <a:buChar char="v"/>
            </a:pPr>
            <a:r>
              <a:rPr lang="en-US" b="0" i="0" dirty="0">
                <a:solidFill>
                  <a:srgbClr val="202124"/>
                </a:solidFill>
                <a:effectLst/>
                <a:latin typeface="arial" panose="020B0604020202020204" pitchFamily="34" charset="0"/>
              </a:rPr>
              <a:t>It acts as an anti-theft.</a:t>
            </a:r>
          </a:p>
          <a:p>
            <a:pPr algn="l">
              <a:lnSpc>
                <a:spcPct val="150000"/>
              </a:lnSpc>
            </a:pPr>
            <a:endParaRPr lang="en-US" b="0" i="0" dirty="0">
              <a:solidFill>
                <a:srgbClr val="202124"/>
              </a:solidFill>
              <a:effectLst/>
              <a:latin typeface="arial" panose="020B0604020202020204" pitchFamily="34" charset="0"/>
            </a:endParaRPr>
          </a:p>
          <a:p>
            <a:r>
              <a:rPr lang="en-IN" sz="2400" dirty="0"/>
              <a:t>Application:</a:t>
            </a:r>
          </a:p>
          <a:p>
            <a:pPr marL="285750" indent="-285750">
              <a:buFont typeface="Wingdings" panose="05000000000000000000" pitchFamily="2" charset="2"/>
              <a:buChar char="Ø"/>
            </a:pPr>
            <a:r>
              <a:rPr lang="en-US" dirty="0"/>
              <a:t>It is used in any education institute can make use of it for providing information about author, content of the available books.</a:t>
            </a:r>
          </a:p>
          <a:p>
            <a:endParaRPr lang="en-IN" sz="2400"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CustomShape 1"/>
          <p:cNvSpPr/>
          <p:nvPr/>
        </p:nvSpPr>
        <p:spPr>
          <a:xfrm>
            <a:off x="410400" y="0"/>
            <a:ext cx="8226277" cy="76200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Conclusion</a:t>
            </a:r>
            <a:endParaRPr sz="3200">
              <a:latin typeface="Times New Roman" pitchFamily="18" charset="0"/>
              <a:cs typeface="Times New Roman" pitchFamily="18" charset="0"/>
            </a:endParaRPr>
          </a:p>
        </p:txBody>
      </p:sp>
      <p:sp>
        <p:nvSpPr>
          <p:cNvPr id="170" name="CustomShape 2"/>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71" name="CustomShape 3"/>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1EC6D1D8-B24E-4FF7-9275-48478A753778}" type="slidenum">
              <a:rPr lang="en-IN">
                <a:solidFill>
                  <a:srgbClr val="8B8B8B"/>
                </a:solidFill>
                <a:latin typeface="Cambria"/>
                <a:ea typeface="DejaVu Sans"/>
              </a:rPr>
              <a:pPr>
                <a:lnSpc>
                  <a:spcPct val="100000"/>
                </a:lnSpc>
              </a:pPr>
              <a:t>15</a:t>
            </a:fld>
            <a:endParaRPr/>
          </a:p>
        </p:txBody>
      </p:sp>
      <p:sp>
        <p:nvSpPr>
          <p:cNvPr id="2" name="TextBox 1">
            <a:extLst>
              <a:ext uri="{FF2B5EF4-FFF2-40B4-BE49-F238E27FC236}">
                <a16:creationId xmlns:a16="http://schemas.microsoft.com/office/drawing/2014/main" id="{665B6A6A-8265-46AA-8D03-553F3AAD02FB}"/>
              </a:ext>
            </a:extLst>
          </p:cNvPr>
          <p:cNvSpPr txBox="1"/>
          <p:nvPr/>
        </p:nvSpPr>
        <p:spPr>
          <a:xfrm>
            <a:off x="304800" y="1219200"/>
            <a:ext cx="8686800" cy="4893647"/>
          </a:xfrm>
          <a:prstGeom prst="rect">
            <a:avLst/>
          </a:prstGeom>
          <a:noFill/>
        </p:spPr>
        <p:txBody>
          <a:bodyPr wrap="square" rtlCol="0">
            <a:spAutoFit/>
          </a:bodyPr>
          <a:lstStyle/>
          <a:p>
            <a:r>
              <a:rPr lang="en-US" sz="2400" dirty="0"/>
              <a:t>We have entirely completed our project, and our proposed system is designed to reduce the time and save the efforts of the faculties from maintaining huge amount of records.</a:t>
            </a:r>
          </a:p>
          <a:p>
            <a:r>
              <a:rPr lang="en-US" sz="2400" dirty="0"/>
              <a:t>The project LIBRARY MANAGEMENT SYSTEM is for computerizing the working in a library. </a:t>
            </a:r>
          </a:p>
          <a:p>
            <a:r>
              <a:rPr lang="en-US" sz="2400" dirty="0"/>
              <a:t>		The software takes care of all the requirements of an a library and is capable to provide easy and effective storage of information related to books &amp; users. During the development of the project we understood the importance of individual and team work while project development and management. </a:t>
            </a:r>
          </a:p>
          <a:p>
            <a:r>
              <a:rPr lang="en-US" sz="2400" dirty="0"/>
              <a:t>	While presenting in various seminar we have enhanced our communication skills and displayed professional ethics which will result in lifelong ethics.</a:t>
            </a:r>
            <a:endParaRPr lang="en-IN" sz="2400"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CustomShape 1"/>
          <p:cNvSpPr/>
          <p:nvPr/>
        </p:nvSpPr>
        <p:spPr>
          <a:xfrm>
            <a:off x="410400" y="228600"/>
            <a:ext cx="8226277" cy="45720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Future Scope</a:t>
            </a:r>
            <a:endParaRPr sz="3200" dirty="0">
              <a:latin typeface="Times New Roman" pitchFamily="18" charset="0"/>
              <a:cs typeface="Times New Roman" pitchFamily="18" charset="0"/>
            </a:endParaRPr>
          </a:p>
        </p:txBody>
      </p:sp>
      <p:sp>
        <p:nvSpPr>
          <p:cNvPr id="173" name="CustomShape 2"/>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74" name="CustomShape 3"/>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DF913256-B9BD-4FA2-85F4-E770BE557AE2}" type="slidenum">
              <a:rPr lang="en-IN">
                <a:solidFill>
                  <a:srgbClr val="8B8B8B"/>
                </a:solidFill>
                <a:latin typeface="Cambria"/>
                <a:ea typeface="DejaVu Sans"/>
              </a:rPr>
              <a:pPr>
                <a:lnSpc>
                  <a:spcPct val="100000"/>
                </a:lnSpc>
              </a:pPr>
              <a:t>16</a:t>
            </a:fld>
            <a:endParaRPr/>
          </a:p>
        </p:txBody>
      </p:sp>
      <p:sp>
        <p:nvSpPr>
          <p:cNvPr id="2" name="TextBox 1">
            <a:extLst>
              <a:ext uri="{FF2B5EF4-FFF2-40B4-BE49-F238E27FC236}">
                <a16:creationId xmlns:a16="http://schemas.microsoft.com/office/drawing/2014/main" id="{8C8F342A-EC70-435D-9E75-249ED00EC220}"/>
              </a:ext>
            </a:extLst>
          </p:cNvPr>
          <p:cNvSpPr txBox="1"/>
          <p:nvPr/>
        </p:nvSpPr>
        <p:spPr>
          <a:xfrm>
            <a:off x="304800" y="1066800"/>
            <a:ext cx="8542892" cy="4370427"/>
          </a:xfrm>
          <a:prstGeom prst="rect">
            <a:avLst/>
          </a:prstGeom>
          <a:noFill/>
        </p:spPr>
        <p:txBody>
          <a:bodyPr wrap="square" rtlCol="0">
            <a:spAutoFit/>
          </a:bodyPr>
          <a:lstStyle/>
          <a:p>
            <a:r>
              <a:rPr lang="en-US" sz="2800" b="1" dirty="0"/>
              <a:t>DESCRIPTION OF FEATURE :</a:t>
            </a:r>
          </a:p>
          <a:p>
            <a:endParaRPr lang="en-US" sz="2000" b="1" dirty="0"/>
          </a:p>
          <a:p>
            <a:pPr marL="285750" indent="-285750">
              <a:lnSpc>
                <a:spcPct val="150000"/>
              </a:lnSpc>
              <a:buFont typeface="Wingdings" panose="05000000000000000000" pitchFamily="2" charset="2"/>
              <a:buChar char="Ø"/>
            </a:pPr>
            <a:r>
              <a:rPr lang="en-US" sz="2000" dirty="0"/>
              <a:t>This feature is found in book maintenance part .</a:t>
            </a:r>
          </a:p>
          <a:p>
            <a:pPr marL="285750" indent="-285750">
              <a:lnSpc>
                <a:spcPct val="150000"/>
              </a:lnSpc>
              <a:buFont typeface="Wingdings" panose="05000000000000000000" pitchFamily="2" charset="2"/>
              <a:buChar char="Ø"/>
            </a:pPr>
            <a:r>
              <a:rPr lang="en-US" sz="2000" dirty="0"/>
              <a:t> we can search book based on book id , book name , publication or by author name.</a:t>
            </a:r>
          </a:p>
          <a:p>
            <a:pPr marL="285750" indent="-285750">
              <a:lnSpc>
                <a:spcPct val="150000"/>
              </a:lnSpc>
              <a:buFont typeface="Wingdings" panose="05000000000000000000" pitchFamily="2" charset="2"/>
              <a:buChar char="Ø"/>
            </a:pPr>
            <a:r>
              <a:rPr lang="en-US" sz="2000" dirty="0"/>
              <a:t>Any education institute can make use of it for providing information about author, content of the available books.</a:t>
            </a:r>
          </a:p>
          <a:p>
            <a:pPr marL="285750" indent="-285750">
              <a:lnSpc>
                <a:spcPct val="150000"/>
              </a:lnSpc>
              <a:buFont typeface="Wingdings" panose="05000000000000000000" pitchFamily="2" charset="2"/>
              <a:buChar char="Ø"/>
            </a:pPr>
            <a:r>
              <a:rPr lang="en-US" sz="2000" dirty="0"/>
              <a:t>It can be used in offices and modifications can be easily done according to requirements.</a:t>
            </a:r>
          </a:p>
          <a:p>
            <a:pPr marL="285750" indent="-285750">
              <a:buFont typeface="Wingdings" panose="05000000000000000000" pitchFamily="2" charset="2"/>
              <a:buChar char="Ø"/>
            </a:pPr>
            <a:endParaRPr lang="en-IN" sz="2000"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703384" y="2895480"/>
            <a:ext cx="7626462" cy="1316520"/>
          </a:xfrm>
          <a:prstGeom prst="rect">
            <a:avLst/>
          </a:prstGeom>
          <a:noFill/>
          <a:ln>
            <a:noFill/>
          </a:ln>
        </p:spPr>
        <p:txBody>
          <a:bodyPr lIns="90000" tIns="45000" rIns="90000" bIns="45000"/>
          <a:lstStyle/>
          <a:p>
            <a:pPr>
              <a:lnSpc>
                <a:spcPct val="100000"/>
              </a:lnSpc>
            </a:pPr>
            <a:r>
              <a:rPr lang="en-IN" sz="2800" dirty="0">
                <a:solidFill>
                  <a:srgbClr val="0000FF"/>
                </a:solidFill>
                <a:latin typeface="Arial"/>
              </a:rPr>
              <a:t>                     </a:t>
            </a:r>
            <a:r>
              <a:rPr lang="en-IN" sz="4800" b="1" dirty="0">
                <a:solidFill>
                  <a:srgbClr val="0000FF"/>
                </a:solidFill>
                <a:latin typeface="Arial"/>
              </a:rPr>
              <a:t>Thank You</a:t>
            </a:r>
            <a:endParaRPr/>
          </a:p>
          <a:p>
            <a:pPr>
              <a:lnSpc>
                <a:spcPct val="100000"/>
              </a:lnSpc>
            </a:pPr>
            <a:r>
              <a:rPr lang="en-IN" sz="4800" dirty="0">
                <a:solidFill>
                  <a:srgbClr val="0000FF"/>
                </a:solidFill>
                <a:latin typeface="Arial"/>
              </a:rPr>
              <a:t> </a:t>
            </a:r>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CustomShape 1"/>
          <p:cNvSpPr/>
          <p:nvPr/>
        </p:nvSpPr>
        <p:spPr>
          <a:xfrm>
            <a:off x="457200" y="274680"/>
            <a:ext cx="8226277" cy="715920"/>
          </a:xfrm>
          <a:prstGeom prst="rect">
            <a:avLst/>
          </a:prstGeom>
          <a:noFill/>
          <a:ln>
            <a:noFill/>
          </a:ln>
        </p:spPr>
        <p:txBody>
          <a:bodyPr lIns="90000" tIns="45000" rIns="90000" bIns="45000" anchor="ctr"/>
          <a:lstStyle/>
          <a:p>
            <a:pPr algn="ctr">
              <a:lnSpc>
                <a:spcPct val="100000"/>
              </a:lnSpc>
            </a:pPr>
            <a:r>
              <a:rPr lang="en-IN" sz="4400" b="1" dirty="0">
                <a:solidFill>
                  <a:srgbClr val="000000"/>
                </a:solidFill>
                <a:latin typeface="Calibri"/>
                <a:ea typeface="DejaVu Sans"/>
              </a:rPr>
              <a:t>Contents</a:t>
            </a:r>
            <a:endParaRPr/>
          </a:p>
        </p:txBody>
      </p:sp>
      <p:sp>
        <p:nvSpPr>
          <p:cNvPr id="117" name="CustomShape 2"/>
          <p:cNvSpPr/>
          <p:nvPr/>
        </p:nvSpPr>
        <p:spPr>
          <a:xfrm>
            <a:off x="457200" y="1219200"/>
            <a:ext cx="8226277" cy="5029200"/>
          </a:xfrm>
          <a:prstGeom prst="rect">
            <a:avLst/>
          </a:prstGeom>
          <a:noFill/>
          <a:ln>
            <a:noFill/>
          </a:ln>
        </p:spPr>
        <p:txBody>
          <a:bodyPr lIns="90000" tIns="45000" rIns="90000" bIns="45000"/>
          <a:lstStyle/>
          <a:p>
            <a:pPr>
              <a:lnSpc>
                <a:spcPct val="100000"/>
              </a:lnSpc>
              <a:buFont typeface="Arial"/>
              <a:buChar char="•"/>
            </a:pPr>
            <a:r>
              <a:rPr lang="en-IN" sz="2200" dirty="0">
                <a:solidFill>
                  <a:srgbClr val="0000FF"/>
                </a:solidFill>
                <a:latin typeface="Cambria"/>
                <a:ea typeface="DejaVu Sans"/>
              </a:rPr>
              <a:t>Problem Statement &amp; Objectives</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Introduction</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System Design</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Developed Modules</a:t>
            </a:r>
            <a:endParaRPr dirty="0">
              <a:solidFill>
                <a:srgbClr val="0000FF"/>
              </a:solidFill>
            </a:endParaRPr>
          </a:p>
          <a:p>
            <a:pPr lvl="1"/>
            <a:r>
              <a:rPr lang="en-IN" sz="2200" dirty="0">
                <a:solidFill>
                  <a:srgbClr val="0000FF"/>
                </a:solidFill>
                <a:latin typeface="Cambria"/>
                <a:ea typeface="DejaVu Sans"/>
              </a:rPr>
              <a:t> Modules Description</a:t>
            </a:r>
            <a:endParaRPr dirty="0">
              <a:solidFill>
                <a:srgbClr val="0000FF"/>
              </a:solidFill>
            </a:endParaRPr>
          </a:p>
          <a:p>
            <a:pPr lvl="1"/>
            <a:r>
              <a:rPr lang="en-IN" sz="2200" dirty="0">
                <a:solidFill>
                  <a:srgbClr val="0000FF"/>
                </a:solidFill>
                <a:latin typeface="Cambria"/>
                <a:ea typeface="DejaVu Sans"/>
              </a:rPr>
              <a:t> Screenshots</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Technology Used </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Advantages &amp; Applications</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Conclusion</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Future scope</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Participation Summary</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References</a:t>
            </a:r>
            <a:endParaRPr dirty="0">
              <a:solidFill>
                <a:srgbClr val="0000FF"/>
              </a:solidFill>
            </a:endParaRPr>
          </a:p>
          <a:p>
            <a:pPr>
              <a:lnSpc>
                <a:spcPct val="100000"/>
              </a:lnSpc>
            </a:pPr>
            <a:endParaRPr dirty="0"/>
          </a:p>
          <a:p>
            <a:pPr>
              <a:lnSpc>
                <a:spcPct val="100000"/>
              </a:lnSpc>
            </a:pPr>
            <a:endParaRPr dirty="0"/>
          </a:p>
        </p:txBody>
      </p:sp>
      <p:sp>
        <p:nvSpPr>
          <p:cNvPr id="118"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19"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30D1C077-4385-40BC-8414-190C1BFAFF8E}" type="slidenum">
              <a:rPr lang="en-IN">
                <a:solidFill>
                  <a:srgbClr val="8B8B8B"/>
                </a:solidFill>
                <a:latin typeface="Cambria"/>
                <a:ea typeface="DejaVu Sans"/>
              </a:rPr>
              <a:pPr>
                <a:lnSpc>
                  <a:spcPct val="100000"/>
                </a:lnSpc>
              </a:pPr>
              <a:t>2</a:t>
            </a:fld>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CustomShape 1"/>
          <p:cNvSpPr/>
          <p:nvPr/>
        </p:nvSpPr>
        <p:spPr>
          <a:xfrm>
            <a:off x="457200" y="274680"/>
            <a:ext cx="8226277" cy="56352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Problem Statement &amp; Objectives</a:t>
            </a:r>
            <a:endParaRPr sz="3200">
              <a:latin typeface="Times New Roman" pitchFamily="18" charset="0"/>
              <a:cs typeface="Times New Roman" pitchFamily="18" charset="0"/>
            </a:endParaRPr>
          </a:p>
        </p:txBody>
      </p:sp>
      <p:sp>
        <p:nvSpPr>
          <p:cNvPr id="121" name="CustomShape 2"/>
          <p:cNvSpPr/>
          <p:nvPr/>
        </p:nvSpPr>
        <p:spPr>
          <a:xfrm>
            <a:off x="410400" y="1168200"/>
            <a:ext cx="8226277" cy="4521600"/>
          </a:xfrm>
          <a:prstGeom prst="rect">
            <a:avLst/>
          </a:prstGeom>
          <a:noFill/>
          <a:ln>
            <a:noFill/>
          </a:ln>
        </p:spPr>
        <p:txBody>
          <a:bodyPr lIns="90000" tIns="45000" rIns="90000" bIns="45000"/>
          <a:lstStyle/>
          <a:p>
            <a:pPr>
              <a:lnSpc>
                <a:spcPct val="100000"/>
              </a:lnSpc>
            </a:pPr>
            <a:r>
              <a:rPr lang="en-IN" sz="3200" b="1" dirty="0">
                <a:solidFill>
                  <a:srgbClr val="000000"/>
                </a:solidFill>
                <a:latin typeface="Cambria"/>
                <a:ea typeface="DejaVu Sans"/>
              </a:rPr>
              <a:t>Problem Statement:</a:t>
            </a:r>
          </a:p>
          <a:p>
            <a:pPr>
              <a:lnSpc>
                <a:spcPct val="100000"/>
              </a:lnSpc>
            </a:pPr>
            <a:endParaRPr lang="en-US" sz="2000" b="0" i="0" dirty="0">
              <a:solidFill>
                <a:srgbClr val="202124"/>
              </a:solidFill>
              <a:effectLst/>
              <a:latin typeface="arial" panose="020B0604020202020204" pitchFamily="34" charset="0"/>
            </a:endParaRPr>
          </a:p>
          <a:p>
            <a:pPr>
              <a:lnSpc>
                <a:spcPct val="100000"/>
              </a:lnSpc>
            </a:pPr>
            <a:r>
              <a:rPr lang="en-US" sz="2000" b="0" i="0" dirty="0">
                <a:solidFill>
                  <a:srgbClr val="202124"/>
                </a:solidFill>
                <a:effectLst/>
                <a:latin typeface="arial" panose="020B0604020202020204" pitchFamily="34" charset="0"/>
              </a:rPr>
              <a:t>The </a:t>
            </a:r>
            <a:r>
              <a:rPr lang="en-US" sz="2000" b="1" i="0" dirty="0">
                <a:solidFill>
                  <a:srgbClr val="202124"/>
                </a:solidFill>
                <a:effectLst/>
                <a:latin typeface="arial" panose="020B0604020202020204" pitchFamily="34" charset="0"/>
              </a:rPr>
              <a:t>problem</a:t>
            </a:r>
            <a:r>
              <a:rPr lang="en-US" sz="2000" b="0" i="0" dirty="0">
                <a:solidFill>
                  <a:srgbClr val="202124"/>
                </a:solidFill>
                <a:effectLst/>
                <a:latin typeface="arial" panose="020B0604020202020204" pitchFamily="34" charset="0"/>
              </a:rPr>
              <a:t> faced is that </a:t>
            </a:r>
            <a:r>
              <a:rPr lang="en-US" sz="2000" b="1" i="0" dirty="0">
                <a:solidFill>
                  <a:srgbClr val="202124"/>
                </a:solidFill>
                <a:effectLst/>
                <a:latin typeface="arial" panose="020B0604020202020204" pitchFamily="34" charset="0"/>
              </a:rPr>
              <a:t>library</a:t>
            </a:r>
            <a:r>
              <a:rPr lang="en-US" sz="2000" b="0" i="0" dirty="0">
                <a:solidFill>
                  <a:srgbClr val="202124"/>
                </a:solidFill>
                <a:effectLst/>
                <a:latin typeface="arial" panose="020B0604020202020204" pitchFamily="34" charset="0"/>
              </a:rPr>
              <a:t> users require an efficient method to find a specific book or keyword(s) within a book given a continuously expanding </a:t>
            </a:r>
            <a:r>
              <a:rPr lang="en-US" sz="2000" b="1" i="0" dirty="0">
                <a:solidFill>
                  <a:srgbClr val="202124"/>
                </a:solidFill>
                <a:effectLst/>
                <a:latin typeface="arial" panose="020B0604020202020204" pitchFamily="34" charset="0"/>
              </a:rPr>
              <a:t>library</a:t>
            </a:r>
            <a:r>
              <a:rPr lang="en-US" sz="2000" b="0" i="0" dirty="0">
                <a:solidFill>
                  <a:srgbClr val="202124"/>
                </a:solidFill>
                <a:effectLst/>
                <a:latin typeface="arial" panose="020B0604020202020204" pitchFamily="34" charset="0"/>
              </a:rPr>
              <a:t>.  </a:t>
            </a:r>
            <a:endParaRPr sz="2000" dirty="0"/>
          </a:p>
          <a:p>
            <a:pPr>
              <a:lnSpc>
                <a:spcPct val="100000"/>
              </a:lnSpc>
            </a:pPr>
            <a:r>
              <a:rPr lang="en-US" dirty="0"/>
              <a:t>	        To overcome this problem </a:t>
            </a:r>
            <a:r>
              <a:rPr lang="en-US" b="1" dirty="0"/>
              <a:t>Library Management System</a:t>
            </a:r>
            <a:r>
              <a:rPr lang="en-US" dirty="0"/>
              <a:t> is introduce.</a:t>
            </a:r>
            <a:endParaRPr dirty="0"/>
          </a:p>
          <a:p>
            <a:pPr>
              <a:lnSpc>
                <a:spcPct val="100000"/>
              </a:lnSpc>
            </a:pPr>
            <a:endParaRPr lang="en-IN" sz="3200" b="1" dirty="0">
              <a:solidFill>
                <a:srgbClr val="000000"/>
              </a:solidFill>
              <a:latin typeface="Cambria"/>
              <a:ea typeface="DejaVu Sans"/>
            </a:endParaRPr>
          </a:p>
          <a:p>
            <a:pPr>
              <a:lnSpc>
                <a:spcPct val="100000"/>
              </a:lnSpc>
            </a:pPr>
            <a:r>
              <a:rPr lang="en-IN" sz="3200" b="1" dirty="0">
                <a:solidFill>
                  <a:srgbClr val="000000"/>
                </a:solidFill>
                <a:latin typeface="Cambria"/>
                <a:ea typeface="DejaVu Sans"/>
              </a:rPr>
              <a:t>Objectives</a:t>
            </a:r>
          </a:p>
          <a:p>
            <a:pPr marL="457200" indent="-457200">
              <a:lnSpc>
                <a:spcPct val="100000"/>
              </a:lnSpc>
              <a:buFont typeface="Arial" panose="020B0604020202020204" pitchFamily="34" charset="0"/>
              <a:buChar char="•"/>
            </a:pPr>
            <a:r>
              <a:rPr lang="en-IN" sz="2000" b="1" dirty="0">
                <a:solidFill>
                  <a:srgbClr val="000000"/>
                </a:solidFill>
                <a:latin typeface="Cambria"/>
              </a:rPr>
              <a:t>To reduce the Paper work for library system.</a:t>
            </a:r>
          </a:p>
          <a:p>
            <a:pPr>
              <a:lnSpc>
                <a:spcPct val="100000"/>
              </a:lnSpc>
            </a:pPr>
            <a:endParaRPr lang="en-IN" sz="2000" b="1" dirty="0">
              <a:solidFill>
                <a:srgbClr val="000000"/>
              </a:solidFill>
              <a:latin typeface="Cambria"/>
            </a:endParaRPr>
          </a:p>
          <a:p>
            <a:pPr marL="457200" indent="-457200">
              <a:lnSpc>
                <a:spcPct val="100000"/>
              </a:lnSpc>
              <a:buFont typeface="Arial" panose="020B0604020202020204" pitchFamily="34" charset="0"/>
              <a:buChar char="•"/>
            </a:pPr>
            <a:r>
              <a:rPr lang="en-US" sz="2000" b="0" i="0" dirty="0">
                <a:solidFill>
                  <a:srgbClr val="202124"/>
                </a:solidFill>
                <a:effectLst/>
                <a:latin typeface="+mj-lt"/>
              </a:rPr>
              <a:t>The </a:t>
            </a:r>
            <a:r>
              <a:rPr lang="en-US" sz="2000" b="1" i="0" dirty="0">
                <a:solidFill>
                  <a:srgbClr val="202124"/>
                </a:solidFill>
                <a:effectLst/>
                <a:latin typeface="+mj-lt"/>
              </a:rPr>
              <a:t>main purpose</a:t>
            </a:r>
            <a:r>
              <a:rPr lang="en-US" sz="2000" b="0" i="0" dirty="0">
                <a:solidFill>
                  <a:srgbClr val="202124"/>
                </a:solidFill>
                <a:effectLst/>
                <a:latin typeface="+mj-lt"/>
              </a:rPr>
              <a:t> of this </a:t>
            </a:r>
            <a:r>
              <a:rPr lang="en-US" sz="2000" b="1" i="0" dirty="0">
                <a:solidFill>
                  <a:srgbClr val="202124"/>
                </a:solidFill>
                <a:effectLst/>
                <a:latin typeface="+mj-lt"/>
              </a:rPr>
              <a:t>system</a:t>
            </a:r>
            <a:r>
              <a:rPr lang="en-US" sz="2000" b="0" i="0" dirty="0">
                <a:solidFill>
                  <a:srgbClr val="202124"/>
                </a:solidFill>
                <a:effectLst/>
                <a:latin typeface="+mj-lt"/>
              </a:rPr>
              <a:t> is to manage </a:t>
            </a:r>
            <a:r>
              <a:rPr lang="en-US" sz="2000" b="1" i="0" dirty="0">
                <a:solidFill>
                  <a:srgbClr val="202124"/>
                </a:solidFill>
                <a:effectLst/>
                <a:latin typeface="+mj-lt"/>
              </a:rPr>
              <a:t>library</a:t>
            </a:r>
            <a:r>
              <a:rPr lang="en-US" sz="2000" b="0" i="0" dirty="0">
                <a:solidFill>
                  <a:srgbClr val="202124"/>
                </a:solidFill>
                <a:effectLst/>
                <a:latin typeface="+mj-lt"/>
              </a:rPr>
              <a:t> daily operation efficiently</a:t>
            </a:r>
            <a:r>
              <a:rPr lang="en-US" sz="2000" b="0" i="0" dirty="0">
                <a:solidFill>
                  <a:srgbClr val="202124"/>
                </a:solidFill>
                <a:effectLst/>
                <a:latin typeface="arial" panose="020B0604020202020204" pitchFamily="34" charset="0"/>
              </a:rPr>
              <a:t>.</a:t>
            </a:r>
          </a:p>
          <a:p>
            <a:pPr>
              <a:lnSpc>
                <a:spcPct val="100000"/>
              </a:lnSpc>
            </a:pPr>
            <a:endParaRPr lang="en-US" sz="2000" b="0" i="0" dirty="0">
              <a:solidFill>
                <a:srgbClr val="202124"/>
              </a:solidFill>
              <a:effectLst/>
              <a:latin typeface="arial" panose="020B0604020202020204" pitchFamily="34" charset="0"/>
            </a:endParaRPr>
          </a:p>
          <a:p>
            <a:pPr marL="457200" indent="-457200">
              <a:lnSpc>
                <a:spcPct val="100000"/>
              </a:lnSpc>
              <a:buFont typeface="Arial" panose="020B0604020202020204" pitchFamily="34" charset="0"/>
              <a:buChar char="•"/>
            </a:pPr>
            <a:r>
              <a:rPr lang="en-US" sz="2000" b="0" i="0" dirty="0">
                <a:solidFill>
                  <a:srgbClr val="202124"/>
                </a:solidFill>
                <a:effectLst/>
              </a:rPr>
              <a:t>It is also created to ensure that the </a:t>
            </a:r>
            <a:r>
              <a:rPr lang="en-US" sz="2000" b="1" i="0" dirty="0">
                <a:solidFill>
                  <a:srgbClr val="202124"/>
                </a:solidFill>
                <a:effectLst/>
              </a:rPr>
              <a:t>library</a:t>
            </a:r>
            <a:r>
              <a:rPr lang="en-US" sz="2000" b="0" i="0" dirty="0">
                <a:solidFill>
                  <a:srgbClr val="202124"/>
                </a:solidFill>
                <a:effectLst/>
              </a:rPr>
              <a:t> items are stored properly in order to maintain their security.</a:t>
            </a:r>
            <a:endParaRPr lang="en-IN" sz="2000" b="1" dirty="0">
              <a:solidFill>
                <a:srgbClr val="000000"/>
              </a:solidFill>
            </a:endParaRPr>
          </a:p>
          <a:p>
            <a:pPr>
              <a:lnSpc>
                <a:spcPct val="100000"/>
              </a:lnSpc>
            </a:pPr>
            <a:endParaRPr sz="2000" dirty="0"/>
          </a:p>
          <a:p>
            <a:pPr>
              <a:lnSpc>
                <a:spcPct val="100000"/>
              </a:lnSpc>
            </a:pPr>
            <a:endParaRPr dirty="0"/>
          </a:p>
        </p:txBody>
      </p:sp>
      <p:sp>
        <p:nvSpPr>
          <p:cNvPr id="122"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23"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0A8709B1-B7F6-49D4-8B1F-ACE23302328D}" type="slidenum">
              <a:rPr lang="en-IN">
                <a:solidFill>
                  <a:srgbClr val="8B8B8B"/>
                </a:solidFill>
                <a:latin typeface="Cambria"/>
                <a:ea typeface="DejaVu Sans"/>
              </a:rPr>
              <a:pPr>
                <a:lnSpc>
                  <a:spcPct val="100000"/>
                </a:lnSpc>
              </a:pPr>
              <a:t>3</a:t>
            </a:fld>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CustomShape 1"/>
          <p:cNvSpPr/>
          <p:nvPr/>
        </p:nvSpPr>
        <p:spPr>
          <a:xfrm>
            <a:off x="457200" y="274680"/>
            <a:ext cx="8226277" cy="63972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Introduction</a:t>
            </a:r>
            <a:endParaRPr sz="3200" dirty="0">
              <a:latin typeface="Times New Roman" pitchFamily="18" charset="0"/>
              <a:cs typeface="Times New Roman" pitchFamily="18" charset="0"/>
            </a:endParaRPr>
          </a:p>
        </p:txBody>
      </p:sp>
      <p:sp>
        <p:nvSpPr>
          <p:cNvPr id="125" name="CustomShape 2"/>
          <p:cNvSpPr/>
          <p:nvPr/>
        </p:nvSpPr>
        <p:spPr>
          <a:xfrm>
            <a:off x="457200" y="1600200"/>
            <a:ext cx="8226277" cy="4521600"/>
          </a:xfrm>
          <a:prstGeom prst="rect">
            <a:avLst/>
          </a:prstGeom>
          <a:noFill/>
          <a:ln>
            <a:noFill/>
          </a:ln>
        </p:spPr>
      </p:sp>
      <p:sp>
        <p:nvSpPr>
          <p:cNvPr id="126"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27"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26DEB5D4-483D-4972-931E-A2627EF7F03F}" type="slidenum">
              <a:rPr lang="en-IN">
                <a:solidFill>
                  <a:srgbClr val="8B8B8B"/>
                </a:solidFill>
                <a:latin typeface="Cambria"/>
                <a:ea typeface="DejaVu Sans"/>
              </a:rPr>
              <a:pPr>
                <a:lnSpc>
                  <a:spcPct val="100000"/>
                </a:lnSpc>
              </a:pPr>
              <a:t>4</a:t>
            </a:fld>
            <a:endParaRPr/>
          </a:p>
        </p:txBody>
      </p:sp>
      <p:sp>
        <p:nvSpPr>
          <p:cNvPr id="2" name="TextBox 1">
            <a:extLst>
              <a:ext uri="{FF2B5EF4-FFF2-40B4-BE49-F238E27FC236}">
                <a16:creationId xmlns:a16="http://schemas.microsoft.com/office/drawing/2014/main" id="{19E4517D-7B33-4DAC-B22E-690E23A2ECC1}"/>
              </a:ext>
            </a:extLst>
          </p:cNvPr>
          <p:cNvSpPr txBox="1"/>
          <p:nvPr/>
        </p:nvSpPr>
        <p:spPr>
          <a:xfrm>
            <a:off x="228600" y="1143000"/>
            <a:ext cx="8619092" cy="3693319"/>
          </a:xfrm>
          <a:prstGeom prst="rect">
            <a:avLst/>
          </a:prstGeom>
          <a:noFill/>
        </p:spPr>
        <p:txBody>
          <a:bodyPr wrap="square" rtlCol="0">
            <a:spAutoFit/>
          </a:bodyPr>
          <a:lstStyle/>
          <a:p>
            <a:pPr algn="l" fontAlgn="base"/>
            <a:r>
              <a:rPr lang="en-US" b="0" i="0" dirty="0">
                <a:solidFill>
                  <a:srgbClr val="444444"/>
                </a:solidFill>
                <a:effectLst/>
                <a:latin typeface="Raleway"/>
              </a:rPr>
              <a:t>Library management system is all about organizing, managing the library and library-oriented tasks.</a:t>
            </a:r>
          </a:p>
          <a:p>
            <a:pPr algn="l" fontAlgn="base"/>
            <a:endParaRPr lang="en-US" dirty="0">
              <a:solidFill>
                <a:srgbClr val="444444"/>
              </a:solidFill>
              <a:latin typeface="Raleway"/>
            </a:endParaRPr>
          </a:p>
          <a:p>
            <a:pPr algn="l" fontAlgn="base"/>
            <a:r>
              <a:rPr lang="en-US" b="0" i="0" dirty="0">
                <a:solidFill>
                  <a:srgbClr val="444444"/>
                </a:solidFill>
                <a:effectLst/>
                <a:latin typeface="Raleway"/>
              </a:rPr>
              <a:t>It also involves maintaining the database of entering new books and the record of books that have been retrieved or issued, with their respective dates.</a:t>
            </a:r>
          </a:p>
          <a:p>
            <a:pPr algn="l" fontAlgn="base"/>
            <a:endParaRPr lang="en-US" b="0" i="0" dirty="0">
              <a:solidFill>
                <a:srgbClr val="444444"/>
              </a:solidFill>
              <a:effectLst/>
              <a:latin typeface="Raleway"/>
            </a:endParaRPr>
          </a:p>
          <a:p>
            <a:pPr algn="l" fontAlgn="base"/>
            <a:r>
              <a:rPr lang="en-US" b="0" i="0" dirty="0">
                <a:solidFill>
                  <a:srgbClr val="444444"/>
                </a:solidFill>
                <a:effectLst/>
                <a:latin typeface="Raleway"/>
              </a:rPr>
              <a:t>The main aim of this project is providing an easy to handle and automated library management system. This project also provides features and interface for maintaining librarian’s records, student’s history of issue and fines.</a:t>
            </a:r>
          </a:p>
          <a:p>
            <a:pPr algn="l" fontAlgn="base"/>
            <a:endParaRPr lang="en-US" b="0" i="0" dirty="0">
              <a:solidFill>
                <a:srgbClr val="444444"/>
              </a:solidFill>
              <a:effectLst/>
              <a:latin typeface="Raleway"/>
            </a:endParaRPr>
          </a:p>
          <a:p>
            <a:pPr algn="l" fontAlgn="base"/>
            <a:r>
              <a:rPr lang="en-US" b="0" i="0" dirty="0">
                <a:solidFill>
                  <a:srgbClr val="444444"/>
                </a:solidFill>
                <a:effectLst/>
                <a:latin typeface="Raleway"/>
              </a:rPr>
              <a:t>The owner can easily update, delete and insert data in the database with this project .The following are some of the features provided by this project.</a:t>
            </a:r>
          </a:p>
          <a:p>
            <a:endParaRPr lang="en-IN"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67419F78-882A-4A26-AEBD-7E6059946CA1}"/>
              </a:ext>
            </a:extLst>
          </p:cNvPr>
          <p:cNvGraphicFramePr>
            <a:graphicFrameLocks noGrp="1"/>
          </p:cNvGraphicFramePr>
          <p:nvPr>
            <p:extLst>
              <p:ext uri="{D42A27DB-BD31-4B8C-83A1-F6EECF244321}">
                <p14:modId xmlns:p14="http://schemas.microsoft.com/office/powerpoint/2010/main" val="4042920122"/>
              </p:ext>
            </p:extLst>
          </p:nvPr>
        </p:nvGraphicFramePr>
        <p:xfrm>
          <a:off x="914400" y="990600"/>
          <a:ext cx="7505700" cy="2743637"/>
        </p:xfrm>
        <a:graphic>
          <a:graphicData uri="http://schemas.openxmlformats.org/drawingml/2006/table">
            <a:tbl>
              <a:tblPr firstRow="1" bandRow="1">
                <a:tableStyleId>{5940675A-B579-460E-94D1-54222C63F5DA}</a:tableStyleId>
              </a:tblPr>
              <a:tblGrid>
                <a:gridCol w="3657600">
                  <a:extLst>
                    <a:ext uri="{9D8B030D-6E8A-4147-A177-3AD203B41FA5}">
                      <a16:colId xmlns:a16="http://schemas.microsoft.com/office/drawing/2014/main" val="768978845"/>
                    </a:ext>
                  </a:extLst>
                </a:gridCol>
                <a:gridCol w="3848100">
                  <a:extLst>
                    <a:ext uri="{9D8B030D-6E8A-4147-A177-3AD203B41FA5}">
                      <a16:colId xmlns:a16="http://schemas.microsoft.com/office/drawing/2014/main" val="4053253994"/>
                    </a:ext>
                  </a:extLst>
                </a:gridCol>
              </a:tblGrid>
              <a:tr h="516606">
                <a:tc>
                  <a:txBody>
                    <a:bodyPr/>
                    <a:lstStyle/>
                    <a:p>
                      <a:pPr algn="ctr"/>
                      <a:r>
                        <a:rPr lang="en-IN" b="1" dirty="0"/>
                        <a:t>Websites / Paper / Article</a:t>
                      </a:r>
                    </a:p>
                  </a:txBody>
                  <a:tcPr/>
                </a:tc>
                <a:tc>
                  <a:txBody>
                    <a:bodyPr/>
                    <a:lstStyle/>
                    <a:p>
                      <a:pPr algn="ctr"/>
                      <a:r>
                        <a:rPr lang="en-IN" b="1" dirty="0"/>
                        <a:t>Reviews / Findings</a:t>
                      </a:r>
                    </a:p>
                  </a:txBody>
                  <a:tcPr/>
                </a:tc>
                <a:extLst>
                  <a:ext uri="{0D108BD9-81ED-4DB2-BD59-A6C34878D82A}">
                    <a16:rowId xmlns:a16="http://schemas.microsoft.com/office/drawing/2014/main" val="2803151787"/>
                  </a:ext>
                </a:extLst>
              </a:tr>
              <a:tr h="2227031">
                <a:tc>
                  <a:txBody>
                    <a:bodyPr/>
                    <a:lstStyle/>
                    <a:p>
                      <a:pPr marL="342900" indent="-342900">
                        <a:buFont typeface="+mj-lt"/>
                        <a:buAutoNum type="arabicPeriod"/>
                      </a:pPr>
                      <a:r>
                        <a:rPr lang="en-US" b="1" i="0" dirty="0">
                          <a:solidFill>
                            <a:schemeClr val="tx1"/>
                          </a:solidFill>
                          <a:effectLst/>
                          <a:latin typeface="+mn-lt"/>
                          <a:ea typeface="+mn-ea"/>
                          <a:cs typeface="+mn-cs"/>
                        </a:rPr>
                        <a:t>Foreign Related Literature</a:t>
                      </a:r>
                      <a:endParaRPr lang="en-US" b="0" i="0" dirty="0">
                        <a:solidFill>
                          <a:schemeClr val="tx1"/>
                        </a:solidFill>
                        <a:effectLst/>
                        <a:latin typeface="+mn-lt"/>
                        <a:ea typeface="+mn-ea"/>
                        <a:cs typeface="+mn-cs"/>
                      </a:endParaRPr>
                    </a:p>
                    <a:p>
                      <a:r>
                        <a:rPr lang="en-US" b="1" i="0" dirty="0">
                          <a:solidFill>
                            <a:schemeClr val="tx1"/>
                          </a:solidFill>
                          <a:effectLst/>
                          <a:latin typeface="+mn-lt"/>
                          <a:ea typeface="+mn-ea"/>
                          <a:cs typeface="+mn-cs"/>
                        </a:rPr>
                        <a:t>Central Library.</a:t>
                      </a:r>
                      <a:endParaRPr lang="en-US" b="0" i="0" dirty="0">
                        <a:solidFill>
                          <a:schemeClr val="tx1"/>
                        </a:solidFill>
                        <a:effectLst/>
                        <a:latin typeface="+mn-lt"/>
                        <a:ea typeface="+mn-ea"/>
                        <a:cs typeface="+mn-cs"/>
                      </a:endParaRPr>
                    </a:p>
                    <a:p>
                      <a:endParaRPr lang="en-IN" dirty="0"/>
                    </a:p>
                  </a:txBody>
                  <a:tcPr/>
                </a:tc>
                <a:tc>
                  <a:txBody>
                    <a:bodyPr/>
                    <a:lstStyle/>
                    <a:p>
                      <a:r>
                        <a:rPr lang="en-US" sz="1400" b="0" i="0" dirty="0">
                          <a:solidFill>
                            <a:schemeClr val="tx1"/>
                          </a:solidFill>
                          <a:effectLst/>
                          <a:latin typeface="+mn-lt"/>
                          <a:ea typeface="+mn-ea"/>
                          <a:cs typeface="+mn-cs"/>
                        </a:rPr>
                        <a:t>The central Library which is called as </a:t>
                      </a:r>
                      <a:r>
                        <a:rPr lang="en-US" sz="1400" b="0" i="0" dirty="0" err="1">
                          <a:solidFill>
                            <a:schemeClr val="tx1"/>
                          </a:solidFill>
                          <a:effectLst/>
                          <a:latin typeface="+mn-lt"/>
                          <a:ea typeface="+mn-ea"/>
                          <a:cs typeface="+mn-cs"/>
                        </a:rPr>
                        <a:t>mkce</a:t>
                      </a:r>
                      <a:r>
                        <a:rPr lang="en-US" sz="1400" b="0" i="0" dirty="0">
                          <a:solidFill>
                            <a:schemeClr val="tx1"/>
                          </a:solidFill>
                          <a:effectLst/>
                          <a:latin typeface="+mn-lt"/>
                          <a:ea typeface="+mn-ea"/>
                          <a:cs typeface="+mn-cs"/>
                        </a:rPr>
                        <a:t> central Library, is one of the best equipped library in terms of facilities, books, back volumes, journals and non-book materials like CD’s,  Audio cassettes </a:t>
                      </a:r>
                      <a:r>
                        <a:rPr lang="en-US" sz="1400" b="0" i="0" dirty="0" err="1">
                          <a:solidFill>
                            <a:schemeClr val="tx1"/>
                          </a:solidFill>
                          <a:effectLst/>
                          <a:latin typeface="+mn-lt"/>
                          <a:ea typeface="+mn-ea"/>
                          <a:cs typeface="+mn-cs"/>
                        </a:rPr>
                        <a:t>etc</a:t>
                      </a:r>
                      <a:r>
                        <a:rPr lang="en-US" sz="1400" b="0" i="0" dirty="0">
                          <a:solidFill>
                            <a:schemeClr val="tx1"/>
                          </a:solidFill>
                          <a:effectLst/>
                          <a:latin typeface="+mn-lt"/>
                          <a:ea typeface="+mn-ea"/>
                          <a:cs typeface="+mn-cs"/>
                        </a:rPr>
                        <a:t>… is functioning in </a:t>
                      </a:r>
                      <a:r>
                        <a:rPr lang="en-US" sz="1400" b="0" i="0" dirty="0" err="1">
                          <a:solidFill>
                            <a:schemeClr val="tx1"/>
                          </a:solidFill>
                          <a:effectLst/>
                          <a:latin typeface="+mn-lt"/>
                          <a:ea typeface="+mn-ea"/>
                          <a:cs typeface="+mn-cs"/>
                        </a:rPr>
                        <a:t>mkce</a:t>
                      </a:r>
                      <a:r>
                        <a:rPr lang="en-US" sz="1400" b="0" i="0" dirty="0">
                          <a:solidFill>
                            <a:schemeClr val="tx1"/>
                          </a:solidFill>
                          <a:effectLst/>
                          <a:latin typeface="+mn-lt"/>
                          <a:ea typeface="+mn-ea"/>
                          <a:cs typeface="+mn-cs"/>
                        </a:rPr>
                        <a:t> Campus in </a:t>
                      </a:r>
                      <a:r>
                        <a:rPr lang="en-US" sz="1400" b="0" i="0" dirty="0" err="1">
                          <a:solidFill>
                            <a:schemeClr val="tx1"/>
                          </a:solidFill>
                          <a:effectLst/>
                          <a:latin typeface="+mn-lt"/>
                          <a:ea typeface="+mn-ea"/>
                          <a:cs typeface="+mn-cs"/>
                        </a:rPr>
                        <a:t>Thalavapalayam</a:t>
                      </a:r>
                      <a:r>
                        <a:rPr lang="en-US" sz="1400" b="0" i="0" dirty="0">
                          <a:solidFill>
                            <a:schemeClr val="tx1"/>
                          </a:solidFill>
                          <a:effectLst/>
                          <a:latin typeface="+mn-lt"/>
                          <a:ea typeface="+mn-ea"/>
                          <a:cs typeface="+mn-cs"/>
                        </a:rPr>
                        <a:t>, Karur.</a:t>
                      </a:r>
                    </a:p>
                    <a:p>
                      <a:r>
                        <a:rPr lang="en-US" sz="1400" b="0" i="0" dirty="0">
                          <a:solidFill>
                            <a:schemeClr val="tx1"/>
                          </a:solidFill>
                          <a:effectLst/>
                          <a:latin typeface="+mn-lt"/>
                          <a:ea typeface="+mn-ea"/>
                          <a:cs typeface="+mn-cs"/>
                        </a:rPr>
                        <a:t>The Library started its service on 2000 as a part of </a:t>
                      </a:r>
                      <a:r>
                        <a:rPr lang="en-US" sz="1400" b="0" i="0" dirty="0" err="1">
                          <a:solidFill>
                            <a:schemeClr val="tx1"/>
                          </a:solidFill>
                          <a:effectLst/>
                          <a:latin typeface="+mn-lt"/>
                          <a:ea typeface="+mn-ea"/>
                          <a:cs typeface="+mn-cs"/>
                        </a:rPr>
                        <a:t>mkce.The</a:t>
                      </a:r>
                      <a:r>
                        <a:rPr lang="en-US" sz="1400" b="0" i="0" dirty="0">
                          <a:solidFill>
                            <a:schemeClr val="tx1"/>
                          </a:solidFill>
                          <a:effectLst/>
                          <a:latin typeface="+mn-lt"/>
                          <a:ea typeface="+mn-ea"/>
                          <a:cs typeface="+mn-cs"/>
                        </a:rPr>
                        <a:t> fully computerized Library Information Systems helps the staff and students tremendously in day-to-day operations.</a:t>
                      </a:r>
                      <a:endParaRPr lang="en-IN" sz="1400" dirty="0"/>
                    </a:p>
                  </a:txBody>
                  <a:tcPr/>
                </a:tc>
                <a:extLst>
                  <a:ext uri="{0D108BD9-81ED-4DB2-BD59-A6C34878D82A}">
                    <a16:rowId xmlns:a16="http://schemas.microsoft.com/office/drawing/2014/main" val="4188150952"/>
                  </a:ext>
                </a:extLst>
              </a:tr>
            </a:tbl>
          </a:graphicData>
        </a:graphic>
      </p:graphicFrame>
      <p:sp>
        <p:nvSpPr>
          <p:cNvPr id="5" name="TextBox 4">
            <a:extLst>
              <a:ext uri="{FF2B5EF4-FFF2-40B4-BE49-F238E27FC236}">
                <a16:creationId xmlns:a16="http://schemas.microsoft.com/office/drawing/2014/main" id="{72B68318-0956-4B32-A310-AC41B1C5B44D}"/>
              </a:ext>
            </a:extLst>
          </p:cNvPr>
          <p:cNvSpPr txBox="1"/>
          <p:nvPr/>
        </p:nvSpPr>
        <p:spPr>
          <a:xfrm>
            <a:off x="2362200" y="304800"/>
            <a:ext cx="3810000" cy="646331"/>
          </a:xfrm>
          <a:prstGeom prst="rect">
            <a:avLst/>
          </a:prstGeom>
          <a:noFill/>
        </p:spPr>
        <p:txBody>
          <a:bodyPr wrap="square" rtlCol="0">
            <a:spAutoFit/>
          </a:bodyPr>
          <a:lstStyle/>
          <a:p>
            <a:pPr algn="ctr"/>
            <a:r>
              <a:rPr lang="en-IN" sz="3600" b="1" dirty="0"/>
              <a:t>Literature Survey</a:t>
            </a:r>
          </a:p>
        </p:txBody>
      </p:sp>
      <p:graphicFrame>
        <p:nvGraphicFramePr>
          <p:cNvPr id="6" name="Table 6">
            <a:extLst>
              <a:ext uri="{FF2B5EF4-FFF2-40B4-BE49-F238E27FC236}">
                <a16:creationId xmlns:a16="http://schemas.microsoft.com/office/drawing/2014/main" id="{817B553E-FEC1-4502-9D20-58C071114F9D}"/>
              </a:ext>
            </a:extLst>
          </p:cNvPr>
          <p:cNvGraphicFramePr>
            <a:graphicFrameLocks noGrp="1"/>
          </p:cNvGraphicFramePr>
          <p:nvPr>
            <p:extLst>
              <p:ext uri="{D42A27DB-BD31-4B8C-83A1-F6EECF244321}">
                <p14:modId xmlns:p14="http://schemas.microsoft.com/office/powerpoint/2010/main" val="2654098927"/>
              </p:ext>
            </p:extLst>
          </p:nvPr>
        </p:nvGraphicFramePr>
        <p:xfrm>
          <a:off x="914400" y="3734237"/>
          <a:ext cx="7505700" cy="2651760"/>
        </p:xfrm>
        <a:graphic>
          <a:graphicData uri="http://schemas.openxmlformats.org/drawingml/2006/table">
            <a:tbl>
              <a:tblPr firstRow="1" bandRow="1">
                <a:tableStyleId>{5940675A-B579-460E-94D1-54222C63F5DA}</a:tableStyleId>
              </a:tblPr>
              <a:tblGrid>
                <a:gridCol w="3657600">
                  <a:extLst>
                    <a:ext uri="{9D8B030D-6E8A-4147-A177-3AD203B41FA5}">
                      <a16:colId xmlns:a16="http://schemas.microsoft.com/office/drawing/2014/main" val="4137190706"/>
                    </a:ext>
                  </a:extLst>
                </a:gridCol>
                <a:gridCol w="3848100">
                  <a:extLst>
                    <a:ext uri="{9D8B030D-6E8A-4147-A177-3AD203B41FA5}">
                      <a16:colId xmlns:a16="http://schemas.microsoft.com/office/drawing/2014/main" val="1111543816"/>
                    </a:ext>
                  </a:extLst>
                </a:gridCol>
              </a:tblGrid>
              <a:tr h="762001">
                <a:tc>
                  <a:txBody>
                    <a:bodyPr/>
                    <a:lstStyle/>
                    <a:p>
                      <a:r>
                        <a:rPr lang="en-US" dirty="0"/>
                        <a:t>2.</a:t>
                      </a:r>
                      <a:r>
                        <a:rPr lang="en-US" b="1" i="0" dirty="0">
                          <a:solidFill>
                            <a:schemeClr val="tx1"/>
                          </a:solidFill>
                          <a:effectLst/>
                          <a:latin typeface="+mn-lt"/>
                          <a:ea typeface="+mn-ea"/>
                          <a:cs typeface="+mn-cs"/>
                        </a:rPr>
                        <a:t> Integrated Library Systems. ERIC Digest.</a:t>
                      </a:r>
                      <a:endParaRPr lang="en-IN" dirty="0"/>
                    </a:p>
                  </a:txBody>
                  <a:tcPr/>
                </a:tc>
                <a:tc>
                  <a:txBody>
                    <a:bodyPr/>
                    <a:lstStyle/>
                    <a:p>
                      <a:r>
                        <a:rPr lang="en-US" sz="1400" b="0" i="0" dirty="0">
                          <a:solidFill>
                            <a:schemeClr val="tx1"/>
                          </a:solidFill>
                          <a:effectLst/>
                          <a:latin typeface="+mn-lt"/>
                          <a:ea typeface="+mn-ea"/>
                          <a:cs typeface="+mn-cs"/>
                        </a:rPr>
                        <a:t>An automated library system usually consists of a number of functional modules, such as acquisitions, circulation, cataloging, serials, and an OPAC (Online Public Access Catalog). An “integrated” library system is an automated system, as described above, in which all of the functional modules share a common bibliographic database. The National Library of Medicine used the term “integrated” in referring to a system in which all automated library functions are processed against a single, master bibliographic file (Goldstein &amp; Dick, 1980). </a:t>
                      </a:r>
                      <a:endParaRPr lang="en-IN" sz="1400" dirty="0"/>
                    </a:p>
                  </a:txBody>
                  <a:tcPr/>
                </a:tc>
                <a:extLst>
                  <a:ext uri="{0D108BD9-81ED-4DB2-BD59-A6C34878D82A}">
                    <a16:rowId xmlns:a16="http://schemas.microsoft.com/office/drawing/2014/main" val="708600288"/>
                  </a:ext>
                </a:extLst>
              </a:tr>
            </a:tbl>
          </a:graphicData>
        </a:graphic>
      </p:graphicFrame>
    </p:spTree>
    <p:extLst>
      <p:ext uri="{BB962C8B-B14F-4D97-AF65-F5344CB8AC3E}">
        <p14:creationId xmlns:p14="http://schemas.microsoft.com/office/powerpoint/2010/main" val="263069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CustomShape 1"/>
          <p:cNvSpPr/>
          <p:nvPr/>
        </p:nvSpPr>
        <p:spPr>
          <a:xfrm>
            <a:off x="457200" y="228600"/>
            <a:ext cx="8226277" cy="60960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System Design: Flowchart</a:t>
            </a:r>
            <a:r>
              <a:rPr lang="en-IN" sz="4400" b="1" dirty="0">
                <a:solidFill>
                  <a:srgbClr val="000000"/>
                </a:solidFill>
                <a:latin typeface="Calibri"/>
                <a:ea typeface="DejaVu Sans"/>
              </a:rPr>
              <a:t>                 </a:t>
            </a:r>
            <a:endParaRPr/>
          </a:p>
        </p:txBody>
      </p:sp>
      <p:sp>
        <p:nvSpPr>
          <p:cNvPr id="134" name="CustomShape 2"/>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35" name="CustomShape 3"/>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9F81C39D-0B5F-4F33-B0D0-B1F3FAE08D60}" type="slidenum">
              <a:rPr lang="en-IN">
                <a:solidFill>
                  <a:srgbClr val="8B8B8B"/>
                </a:solidFill>
                <a:latin typeface="Cambria"/>
                <a:ea typeface="DejaVu Sans"/>
              </a:rPr>
              <a:pPr>
                <a:lnSpc>
                  <a:spcPct val="100000"/>
                </a:lnSpc>
              </a:pPr>
              <a:t>6</a:t>
            </a:fld>
            <a:endParaRPr/>
          </a:p>
        </p:txBody>
      </p:sp>
      <p:pic>
        <p:nvPicPr>
          <p:cNvPr id="3" name="Picture 2">
            <a:extLst>
              <a:ext uri="{FF2B5EF4-FFF2-40B4-BE49-F238E27FC236}">
                <a16:creationId xmlns:a16="http://schemas.microsoft.com/office/drawing/2014/main" id="{268AF1F7-7BE5-426F-977A-79B47AE64C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3986" y="1371600"/>
            <a:ext cx="8492704" cy="445656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CustomShape 1"/>
          <p:cNvSpPr/>
          <p:nvPr/>
        </p:nvSpPr>
        <p:spPr>
          <a:xfrm>
            <a:off x="457200" y="274680"/>
            <a:ext cx="8226277" cy="411120"/>
          </a:xfrm>
          <a:prstGeom prst="rect">
            <a:avLst/>
          </a:prstGeom>
          <a:noFill/>
          <a:ln>
            <a:noFill/>
          </a:ln>
        </p:spPr>
        <p:txBody>
          <a:bodyPr lIns="90000" tIns="45000" rIns="90000" bIns="45000" anchor="ctr"/>
          <a:lstStyle/>
          <a:p>
            <a:pPr algn="ctr">
              <a:lnSpc>
                <a:spcPct val="100000"/>
              </a:lnSpc>
            </a:pPr>
            <a:r>
              <a:rPr lang="en-IN" sz="3200" dirty="0">
                <a:solidFill>
                  <a:srgbClr val="000000"/>
                </a:solidFill>
                <a:latin typeface="Times New Roman" pitchFamily="18" charset="0"/>
                <a:ea typeface="DejaVu Sans"/>
                <a:cs typeface="Times New Roman" pitchFamily="18" charset="0"/>
              </a:rPr>
              <a:t>Developed Modules</a:t>
            </a:r>
            <a:endParaRPr sz="3200" dirty="0">
              <a:latin typeface="Times New Roman" pitchFamily="18" charset="0"/>
              <a:cs typeface="Times New Roman" pitchFamily="18" charset="0"/>
            </a:endParaRPr>
          </a:p>
        </p:txBody>
      </p:sp>
      <p:sp>
        <p:nvSpPr>
          <p:cNvPr id="145" name="CustomShape 2"/>
          <p:cNvSpPr/>
          <p:nvPr/>
        </p:nvSpPr>
        <p:spPr>
          <a:xfrm>
            <a:off x="457200" y="1600200"/>
            <a:ext cx="8226277" cy="4521600"/>
          </a:xfrm>
          <a:prstGeom prst="rect">
            <a:avLst/>
          </a:prstGeom>
          <a:noFill/>
          <a:ln>
            <a:noFill/>
          </a:ln>
        </p:spPr>
        <p:txBody>
          <a:bodyPr lIns="90000" tIns="45000" rIns="90000" bIns="45000"/>
          <a:lstStyle/>
          <a:p>
            <a:pPr>
              <a:lnSpc>
                <a:spcPct val="100000"/>
              </a:lnSpc>
            </a:pPr>
            <a:endParaRPr dirty="0"/>
          </a:p>
        </p:txBody>
      </p:sp>
      <p:sp>
        <p:nvSpPr>
          <p:cNvPr id="146"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47"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952F66A9-43B8-4358-93AB-CA5525392EED}" type="slidenum">
              <a:rPr lang="en-IN">
                <a:solidFill>
                  <a:srgbClr val="8B8B8B"/>
                </a:solidFill>
                <a:latin typeface="Cambria"/>
                <a:ea typeface="DejaVu Sans"/>
              </a:rPr>
              <a:pPr>
                <a:lnSpc>
                  <a:spcPct val="100000"/>
                </a:lnSpc>
              </a:pPr>
              <a:t>7</a:t>
            </a:fld>
            <a:endParaRPr/>
          </a:p>
        </p:txBody>
      </p:sp>
      <p:sp>
        <p:nvSpPr>
          <p:cNvPr id="2" name="TextBox 1">
            <a:extLst>
              <a:ext uri="{FF2B5EF4-FFF2-40B4-BE49-F238E27FC236}">
                <a16:creationId xmlns:a16="http://schemas.microsoft.com/office/drawing/2014/main" id="{C752AD9D-4F0E-487F-A6A9-D0F62C7F751E}"/>
              </a:ext>
            </a:extLst>
          </p:cNvPr>
          <p:cNvSpPr txBox="1"/>
          <p:nvPr/>
        </p:nvSpPr>
        <p:spPr>
          <a:xfrm>
            <a:off x="304800" y="1219200"/>
            <a:ext cx="8542892" cy="7848302"/>
          </a:xfrm>
          <a:prstGeom prst="rect">
            <a:avLst/>
          </a:prstGeom>
          <a:noFill/>
        </p:spPr>
        <p:txBody>
          <a:bodyPr wrap="square" rtlCol="0">
            <a:spAutoFit/>
          </a:bodyPr>
          <a:lstStyle/>
          <a:p>
            <a:pPr marL="342900" indent="-342900">
              <a:buAutoNum type="alphaLcPeriod"/>
            </a:pPr>
            <a:r>
              <a:rPr lang="en-IN" b="1" dirty="0"/>
              <a:t>Admin Module:</a:t>
            </a:r>
          </a:p>
          <a:p>
            <a:r>
              <a:rPr lang="en-IN" dirty="0"/>
              <a:t> </a:t>
            </a:r>
            <a:r>
              <a:rPr lang="en-US" dirty="0"/>
              <a:t>In this module we first create login page and after successful login we have</a:t>
            </a:r>
          </a:p>
          <a:p>
            <a:pPr marL="285750" indent="-285750">
              <a:buFont typeface="Wingdings" panose="05000000000000000000" pitchFamily="2" charset="2"/>
              <a:buChar char="Ø"/>
            </a:pPr>
            <a:r>
              <a:rPr lang="en-US" dirty="0"/>
              <a:t>option like </a:t>
            </a:r>
            <a:r>
              <a:rPr lang="en-US" i="1" u="sng" dirty="0"/>
              <a:t>Home , Accounts, Books , Transaction and Setting </a:t>
            </a:r>
            <a:r>
              <a:rPr lang="en-US" dirty="0"/>
              <a:t>tabs in the  Dashboard</a:t>
            </a:r>
            <a:r>
              <a:rPr lang="en-US" b="1" dirty="0"/>
              <a:t>.</a:t>
            </a:r>
          </a:p>
          <a:p>
            <a:endParaRPr lang="en-US" b="1" dirty="0"/>
          </a:p>
          <a:p>
            <a:pPr marL="285750" indent="-285750">
              <a:buFont typeface="Wingdings" panose="05000000000000000000" pitchFamily="2" charset="2"/>
              <a:buChar char="Ø"/>
            </a:pPr>
            <a:r>
              <a:rPr lang="en-US" b="1" dirty="0"/>
              <a:t>We </a:t>
            </a:r>
            <a:r>
              <a:rPr lang="en-US" dirty="0"/>
              <a:t>have to click on </a:t>
            </a:r>
            <a:r>
              <a:rPr lang="en-US" b="1" dirty="0"/>
              <a:t>Account</a:t>
            </a:r>
            <a:r>
              <a:rPr lang="en-US" dirty="0"/>
              <a:t> Tab for accessing  </a:t>
            </a:r>
            <a:r>
              <a:rPr lang="en-US" b="1" dirty="0"/>
              <a:t>admin </a:t>
            </a:r>
            <a:r>
              <a:rPr lang="en-US" dirty="0"/>
              <a:t>and </a:t>
            </a:r>
            <a:r>
              <a:rPr lang="en-US" b="1" dirty="0"/>
              <a:t>student</a:t>
            </a:r>
            <a:r>
              <a:rPr lang="en-US" dirty="0"/>
              <a:t> Section.</a:t>
            </a:r>
          </a:p>
          <a:p>
            <a:r>
              <a:rPr lang="en-US" b="1" dirty="0"/>
              <a:t> 	</a:t>
            </a:r>
            <a:r>
              <a:rPr lang="en-US" dirty="0"/>
              <a:t>Then click on </a:t>
            </a:r>
            <a:r>
              <a:rPr lang="en-US" b="1" dirty="0"/>
              <a:t>Student</a:t>
            </a:r>
            <a:r>
              <a:rPr lang="en-US" dirty="0"/>
              <a:t> tab for</a:t>
            </a:r>
            <a:r>
              <a:rPr lang="en-US" i="1" dirty="0"/>
              <a:t> Adding the students and his information  </a:t>
            </a:r>
            <a:r>
              <a:rPr lang="en-US" dirty="0"/>
              <a:t>in the 	library system.</a:t>
            </a:r>
          </a:p>
          <a:p>
            <a:pPr marL="285750" indent="-285750">
              <a:buFont typeface="Wingdings" panose="05000000000000000000" pitchFamily="2" charset="2"/>
              <a:buChar char="Ø"/>
            </a:pPr>
            <a:endParaRPr lang="en-US" b="1" dirty="0"/>
          </a:p>
          <a:p>
            <a:pPr marL="285750" indent="-285750">
              <a:buFont typeface="Wingdings" panose="05000000000000000000" pitchFamily="2" charset="2"/>
              <a:buChar char="Ø"/>
            </a:pPr>
            <a:r>
              <a:rPr lang="en-US" b="1" dirty="0"/>
              <a:t>After </a:t>
            </a:r>
            <a:r>
              <a:rPr lang="en-US" dirty="0"/>
              <a:t> that , click on </a:t>
            </a:r>
            <a:r>
              <a:rPr lang="en-US" b="1" dirty="0"/>
              <a:t>Books</a:t>
            </a:r>
            <a:r>
              <a:rPr lang="en-US" dirty="0"/>
              <a:t> tab  for adding Books in the Library. Or to view the no. of</a:t>
            </a:r>
          </a:p>
          <a:p>
            <a:r>
              <a:rPr lang="en-US" dirty="0"/>
              <a:t>       books present in the library.</a:t>
            </a:r>
          </a:p>
          <a:p>
            <a:endParaRPr lang="en-US" dirty="0"/>
          </a:p>
          <a:p>
            <a:pPr marL="285750" indent="-285750">
              <a:buFont typeface="Wingdings" panose="05000000000000000000" pitchFamily="2" charset="2"/>
              <a:buChar char="Ø"/>
            </a:pPr>
            <a:r>
              <a:rPr lang="en-US" dirty="0"/>
              <a:t>Then , go to the </a:t>
            </a:r>
            <a:r>
              <a:rPr lang="en-US" b="1" dirty="0"/>
              <a:t>Transaction</a:t>
            </a:r>
            <a:r>
              <a:rPr lang="en-US" dirty="0"/>
              <a:t> tab for </a:t>
            </a:r>
            <a:r>
              <a:rPr lang="en-US" b="1" dirty="0"/>
              <a:t>Borrowing the books  (or)  Returning books .</a:t>
            </a:r>
          </a:p>
          <a:p>
            <a:endParaRPr lang="en-US" b="1" dirty="0"/>
          </a:p>
          <a:p>
            <a:r>
              <a:rPr lang="en-US" b="1" dirty="0"/>
              <a:t>If you </a:t>
            </a:r>
            <a:r>
              <a:rPr lang="en-US" dirty="0"/>
              <a:t>returned the book  you also see the  </a:t>
            </a:r>
            <a:r>
              <a:rPr lang="en-US" b="1" dirty="0"/>
              <a:t>Date</a:t>
            </a:r>
            <a:r>
              <a:rPr lang="en-US" dirty="0"/>
              <a:t> on which book is return .</a:t>
            </a:r>
          </a:p>
          <a:p>
            <a:endParaRPr lang="en-US" dirty="0"/>
          </a:p>
          <a:p>
            <a:pPr marL="285750" indent="-285750">
              <a:buFont typeface="Wingdings" panose="05000000000000000000" pitchFamily="2" charset="2"/>
              <a:buChar char="Ø"/>
            </a:pPr>
            <a:r>
              <a:rPr lang="en-US" dirty="0"/>
              <a:t>At last ,  for </a:t>
            </a:r>
            <a:r>
              <a:rPr lang="en-US" i="1" dirty="0"/>
              <a:t>logout from system </a:t>
            </a:r>
            <a:r>
              <a:rPr lang="en-US" dirty="0"/>
              <a:t>go to the </a:t>
            </a:r>
            <a:r>
              <a:rPr lang="en-US" b="1" dirty="0"/>
              <a:t>Setting tab </a:t>
            </a:r>
            <a:r>
              <a:rPr lang="en-US" dirty="0"/>
              <a:t>and click on the </a:t>
            </a:r>
            <a:r>
              <a:rPr lang="en-US" b="1" dirty="0"/>
              <a:t>Logout tab.</a:t>
            </a:r>
          </a:p>
          <a:p>
            <a:endParaRPr lang="en-US" b="1" dirty="0"/>
          </a:p>
          <a:p>
            <a:pPr marL="285750" indent="-285750">
              <a:buFont typeface="Wingdings" panose="05000000000000000000" pitchFamily="2" charset="2"/>
              <a:buChar char="Ø"/>
            </a:pPr>
            <a:endParaRPr lang="en-US" b="1" dirty="0"/>
          </a:p>
          <a:p>
            <a:pPr marL="285750" indent="-285750">
              <a:buFont typeface="Wingdings" panose="05000000000000000000" pitchFamily="2" charset="2"/>
              <a:buChar char="Ø"/>
            </a:pPr>
            <a:endParaRPr lang="en-US" b="1" dirty="0"/>
          </a:p>
          <a:p>
            <a:endParaRPr lang="en-IN" b="1" dirty="0"/>
          </a:p>
          <a:p>
            <a:endParaRPr lang="en-IN" b="1" dirty="0"/>
          </a:p>
          <a:p>
            <a:endParaRPr lang="en-IN" b="1" dirty="0"/>
          </a:p>
          <a:p>
            <a:endParaRPr lang="en-IN" b="1" dirty="0"/>
          </a:p>
          <a:p>
            <a:endParaRPr lang="en-IN" b="1" dirty="0"/>
          </a:p>
          <a:p>
            <a:endParaRPr lang="en-IN" b="1" dirty="0"/>
          </a:p>
          <a:p>
            <a:endParaRPr lang="en-IN" b="1" dirty="0"/>
          </a:p>
          <a:p>
            <a:endParaRPr lang="en-IN" b="1" dirty="0"/>
          </a:p>
          <a:p>
            <a:endParaRPr lang="en-IN" b="1"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CustomShape 1"/>
          <p:cNvSpPr/>
          <p:nvPr/>
        </p:nvSpPr>
        <p:spPr>
          <a:xfrm>
            <a:off x="381825" y="65994"/>
            <a:ext cx="8226277" cy="639720"/>
          </a:xfrm>
          <a:prstGeom prst="rect">
            <a:avLst/>
          </a:prstGeom>
          <a:noFill/>
          <a:ln>
            <a:noFill/>
          </a:ln>
        </p:spPr>
        <p:txBody>
          <a:bodyPr lIns="90000" tIns="45000" rIns="90000" bIns="45000" anchor="ctr"/>
          <a:lstStyle/>
          <a:p>
            <a:pPr algn="ctr">
              <a:lnSpc>
                <a:spcPct val="100000"/>
              </a:lnSpc>
            </a:pPr>
            <a:r>
              <a:rPr lang="en-IN" sz="3200" dirty="0" err="1">
                <a:solidFill>
                  <a:srgbClr val="000000"/>
                </a:solidFill>
                <a:latin typeface="Times New Roman" pitchFamily="18" charset="0"/>
                <a:ea typeface="DejaVu Sans"/>
                <a:cs typeface="Times New Roman" pitchFamily="18" charset="0"/>
              </a:rPr>
              <a:t>ScreenShots</a:t>
            </a:r>
            <a:endParaRPr sz="3200" dirty="0">
              <a:latin typeface="Times New Roman" pitchFamily="18" charset="0"/>
              <a:cs typeface="Times New Roman" pitchFamily="18" charset="0"/>
            </a:endParaRPr>
          </a:p>
        </p:txBody>
      </p:sp>
      <p:sp>
        <p:nvSpPr>
          <p:cNvPr id="149" name="CustomShape 2"/>
          <p:cNvSpPr/>
          <p:nvPr/>
        </p:nvSpPr>
        <p:spPr>
          <a:xfrm>
            <a:off x="457200" y="1600200"/>
            <a:ext cx="8226277" cy="4521600"/>
          </a:xfrm>
          <a:prstGeom prst="rect">
            <a:avLst/>
          </a:prstGeom>
          <a:noFill/>
          <a:ln>
            <a:noFill/>
          </a:ln>
        </p:spPr>
        <p:txBody>
          <a:bodyPr lIns="90000" tIns="45000" rIns="90000" bIns="45000"/>
          <a:lstStyle/>
          <a:p>
            <a:pPr>
              <a:lnSpc>
                <a:spcPct val="100000"/>
              </a:lnSpc>
            </a:pPr>
            <a:endParaRPr dirty="0"/>
          </a:p>
          <a:p>
            <a:pPr>
              <a:lnSpc>
                <a:spcPct val="100000"/>
              </a:lnSpc>
            </a:pPr>
            <a:endParaRPr dirty="0"/>
          </a:p>
          <a:p>
            <a:pPr>
              <a:lnSpc>
                <a:spcPct val="100000"/>
              </a:lnSpc>
            </a:pPr>
            <a:endParaRPr dirty="0"/>
          </a:p>
          <a:p>
            <a:pPr>
              <a:lnSpc>
                <a:spcPct val="100000"/>
              </a:lnSpc>
            </a:pPr>
            <a:endParaRPr dirty="0"/>
          </a:p>
          <a:p>
            <a:pPr>
              <a:lnSpc>
                <a:spcPct val="100000"/>
              </a:lnSpc>
            </a:pPr>
            <a:endParaRPr lang="en-US" dirty="0"/>
          </a:p>
        </p:txBody>
      </p:sp>
      <p:sp>
        <p:nvSpPr>
          <p:cNvPr id="150"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51"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B9AB3EB1-703F-4D33-A282-BD61275BE69C}" type="slidenum">
              <a:rPr lang="en-IN">
                <a:solidFill>
                  <a:srgbClr val="8B8B8B"/>
                </a:solidFill>
                <a:latin typeface="Cambria"/>
                <a:ea typeface="DejaVu Sans"/>
              </a:rPr>
              <a:pPr>
                <a:lnSpc>
                  <a:spcPct val="100000"/>
                </a:lnSpc>
              </a:pPr>
              <a:t>8</a:t>
            </a:fld>
            <a:endParaRPr/>
          </a:p>
        </p:txBody>
      </p:sp>
      <p:pic>
        <p:nvPicPr>
          <p:cNvPr id="3" name="Picture 2">
            <a:extLst>
              <a:ext uri="{FF2B5EF4-FFF2-40B4-BE49-F238E27FC236}">
                <a16:creationId xmlns:a16="http://schemas.microsoft.com/office/drawing/2014/main" id="{9840B7CD-00D4-49D5-B217-3D5662AE620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6681" y="692233"/>
            <a:ext cx="7545719" cy="2671127"/>
          </a:xfrm>
          <a:prstGeom prst="rect">
            <a:avLst/>
          </a:prstGeom>
          <a:ln w="12700">
            <a:solidFill>
              <a:schemeClr val="tx1"/>
            </a:solidFill>
          </a:ln>
        </p:spPr>
      </p:pic>
      <p:pic>
        <p:nvPicPr>
          <p:cNvPr id="11" name="Picture 10">
            <a:extLst>
              <a:ext uri="{FF2B5EF4-FFF2-40B4-BE49-F238E27FC236}">
                <a16:creationId xmlns:a16="http://schemas.microsoft.com/office/drawing/2014/main" id="{BAF314EF-8EFF-4500-9D26-461E37E860F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3429000"/>
            <a:ext cx="7771574" cy="29306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747C221-CDA2-4D29-9A34-9BC405B70C2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8600" y="228600"/>
            <a:ext cx="7467600" cy="2960299"/>
          </a:xfrm>
          <a:prstGeom prst="rect">
            <a:avLst/>
          </a:prstGeom>
          <a:ln w="12700">
            <a:solidFill>
              <a:schemeClr val="tx1"/>
            </a:solidFill>
          </a:ln>
        </p:spPr>
      </p:pic>
      <p:pic>
        <p:nvPicPr>
          <p:cNvPr id="5" name="Picture 4">
            <a:extLst>
              <a:ext uri="{FF2B5EF4-FFF2-40B4-BE49-F238E27FC236}">
                <a16:creationId xmlns:a16="http://schemas.microsoft.com/office/drawing/2014/main" id="{4927E7E2-1BBA-40E2-A25A-8DB2C915367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3276600"/>
            <a:ext cx="7620000" cy="3049977"/>
          </a:xfrm>
          <a:prstGeom prst="rect">
            <a:avLst/>
          </a:prstGeom>
          <a:ln w="19050">
            <a:solidFill>
              <a:schemeClr val="tx1"/>
            </a:solidFill>
          </a:ln>
        </p:spPr>
      </p:pic>
    </p:spTree>
    <p:extLst>
      <p:ext uri="{BB962C8B-B14F-4D97-AF65-F5344CB8AC3E}">
        <p14:creationId xmlns:p14="http://schemas.microsoft.com/office/powerpoint/2010/main" val="20533900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1128</TotalTime>
  <Words>1067</Words>
  <Application>Microsoft Office PowerPoint</Application>
  <PresentationFormat>On-screen Show (4:3)</PresentationFormat>
  <Paragraphs>138</Paragraphs>
  <Slides>17</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Arial</vt:lpstr>
      <vt:lpstr>Calibri</vt:lpstr>
      <vt:lpstr>Cambria</vt:lpstr>
      <vt:lpstr>Perpetua</vt:lpstr>
      <vt:lpstr>Raleway</vt:lpstr>
      <vt:lpstr>Times New Roman</vt:lpstr>
      <vt:lpstr>Wingdings</vt:lpstr>
      <vt:lpstr>Office Theme</vt:lpstr>
      <vt:lpstr>Pre-Submission Seminar on  Web Based Library Management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Pankaj Bankar</dc:creator>
  <cp:lastModifiedBy>Pankaj Bankar</cp:lastModifiedBy>
  <cp:revision>134</cp:revision>
  <dcterms:created xsi:type="dcterms:W3CDTF">2021-03-08T15:20:31Z</dcterms:created>
  <dcterms:modified xsi:type="dcterms:W3CDTF">2021-06-14T07:13:26Z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2017-11-07T00:00:00Z</vt:filetime>
  </property>
  <property fmtid="{D5CDD505-2E9C-101B-9397-08002B2CF9AE}" pid="3" name="Creator">
    <vt:lpwstr>Impress</vt:lpwstr>
  </property>
  <property fmtid="{D5CDD505-2E9C-101B-9397-08002B2CF9AE}" pid="4" name="LastSaved">
    <vt:filetime>2021-03-08T00:00:00Z</vt:filetime>
  </property>
</Properties>
</file>